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23"/>
  </p:notesMasterIdLst>
  <p:handoutMasterIdLst>
    <p:handoutMasterId r:id="rId24"/>
  </p:handoutMasterIdLst>
  <p:sldIdLst>
    <p:sldId id="256" r:id="rId2"/>
    <p:sldId id="291" r:id="rId3"/>
    <p:sldId id="280" r:id="rId4"/>
    <p:sldId id="298" r:id="rId5"/>
    <p:sldId id="258" r:id="rId6"/>
    <p:sldId id="286" r:id="rId7"/>
    <p:sldId id="290" r:id="rId8"/>
    <p:sldId id="295" r:id="rId9"/>
    <p:sldId id="268" r:id="rId10"/>
    <p:sldId id="296" r:id="rId11"/>
    <p:sldId id="297" r:id="rId12"/>
    <p:sldId id="264" r:id="rId13"/>
    <p:sldId id="293" r:id="rId14"/>
    <p:sldId id="269" r:id="rId15"/>
    <p:sldId id="294" r:id="rId16"/>
    <p:sldId id="289" r:id="rId17"/>
    <p:sldId id="288" r:id="rId18"/>
    <p:sldId id="263" r:id="rId19"/>
    <p:sldId id="287" r:id="rId20"/>
    <p:sldId id="276" r:id="rId21"/>
    <p:sldId id="285" r:id="rId22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72437" autoAdjust="0"/>
  </p:normalViewPr>
  <p:slideViewPr>
    <p:cSldViewPr>
      <p:cViewPr>
        <p:scale>
          <a:sx n="87" d="100"/>
          <a:sy n="8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86" d="100"/>
          <a:sy n="86" d="100"/>
        </p:scale>
        <p:origin x="-1836" y="-78"/>
      </p:cViewPr>
      <p:guideLst>
        <p:guide orient="horz" pos="2931"/>
        <p:guide pos="221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sfreedm\My%20Documents\2005ALA-sta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Librarians</a:t>
            </a:r>
            <a:r>
              <a:rPr lang="en-US" baseline="0" dirty="0" smtClean="0"/>
              <a:t> Reaching Age 65	--</a:t>
            </a:r>
          </a:p>
          <a:p>
            <a:pPr>
              <a:defRPr/>
            </a:pPr>
            <a:r>
              <a:rPr lang="en-US" baseline="0" dirty="0" smtClean="0"/>
              <a:t>2000 Census base</a:t>
            </a:r>
          </a:p>
          <a:p>
            <a:pPr>
              <a:defRPr/>
            </a:pPr>
            <a:endParaRPr lang="en-US" baseline="0" dirty="0" smtClean="0"/>
          </a:p>
          <a:p>
            <a:pPr>
              <a:defRPr/>
            </a:pPr>
            <a:endParaRPr lang="en-US" dirty="0"/>
          </a:p>
        </c:rich>
      </c:tx>
      <c:layout>
        <c:manualLayout>
          <c:xMode val="edge"/>
          <c:yMode val="edge"/>
          <c:x val="0.16758974358974438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6.3157682212800423E-2"/>
          <c:y val="9.1880331364829745E-2"/>
          <c:w val="0.6842075509792046"/>
          <c:h val="0.6948982939632578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 of Retirement</c:v>
                </c:pt>
              </c:strCache>
            </c:strRef>
          </c:tx>
          <c:explosion val="8"/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2000-09</c:v>
                </c:pt>
                <c:pt idx="1">
                  <c:v>2010-19</c:v>
                </c:pt>
                <c:pt idx="2">
                  <c:v>2020-29</c:v>
                </c:pt>
                <c:pt idx="3">
                  <c:v>2030-39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17.399999999999999</c:v>
                </c:pt>
                <c:pt idx="1">
                  <c:v>45.4</c:v>
                </c:pt>
                <c:pt idx="2">
                  <c:v>21.7</c:v>
                </c:pt>
                <c:pt idx="3">
                  <c:v>11.3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78231778719967648"/>
          <c:y val="0.46837700951443684"/>
          <c:w val="0.20229759741570771"/>
          <c:h val="0.32788139763779728"/>
        </c:manualLayout>
      </c:layout>
      <c:overlay val="0"/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42777" cy="465615"/>
          </a:xfrm>
          <a:prstGeom prst="rect">
            <a:avLst/>
          </a:prstGeom>
        </p:spPr>
        <p:txBody>
          <a:bodyPr vert="horz" lIns="92270" tIns="46135" rIns="92270" bIns="4613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5529" y="0"/>
            <a:ext cx="3042776" cy="465615"/>
          </a:xfrm>
          <a:prstGeom prst="rect">
            <a:avLst/>
          </a:prstGeom>
        </p:spPr>
        <p:txBody>
          <a:bodyPr vert="horz" lIns="92270" tIns="46135" rIns="92270" bIns="46135" rtlCol="0"/>
          <a:lstStyle>
            <a:lvl1pPr algn="r">
              <a:defRPr sz="1200"/>
            </a:lvl1pPr>
          </a:lstStyle>
          <a:p>
            <a:fld id="{34E91500-ECD9-4A04-92DE-2B7B1193903D}" type="datetimeFigureOut">
              <a:rPr lang="en-US" smtClean="0"/>
              <a:pPr/>
              <a:t>4/7/2014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38722"/>
            <a:ext cx="3042777" cy="465615"/>
          </a:xfrm>
          <a:prstGeom prst="rect">
            <a:avLst/>
          </a:prstGeom>
        </p:spPr>
        <p:txBody>
          <a:bodyPr vert="horz" lIns="92270" tIns="46135" rIns="92270" bIns="46135" rtlCol="0" anchor="b"/>
          <a:lstStyle>
            <a:lvl1pPr algn="l">
              <a:defRPr sz="1200"/>
            </a:lvl1pPr>
          </a:lstStyle>
          <a:p>
            <a:r>
              <a:rPr lang="en-US" dirty="0" smtClean="0"/>
              <a:t>IFLA 2008 PRESENTATION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5529" y="8838722"/>
            <a:ext cx="3042776" cy="465615"/>
          </a:xfrm>
          <a:prstGeom prst="rect">
            <a:avLst/>
          </a:prstGeom>
        </p:spPr>
        <p:txBody>
          <a:bodyPr vert="horz" lIns="92270" tIns="46135" rIns="92270" bIns="46135" rtlCol="0" anchor="b"/>
          <a:lstStyle>
            <a:lvl1pPr algn="r">
              <a:defRPr sz="1200"/>
            </a:lvl1pPr>
          </a:lstStyle>
          <a:p>
            <a:fld id="{151D87CB-7B28-4EAB-9612-76D36612D6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05923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1968" cy="465296"/>
          </a:xfrm>
          <a:prstGeom prst="rect">
            <a:avLst/>
          </a:prstGeom>
        </p:spPr>
        <p:txBody>
          <a:bodyPr vert="horz" lIns="93285" tIns="46643" rIns="93285" bIns="4664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4" y="0"/>
            <a:ext cx="3041968" cy="465296"/>
          </a:xfrm>
          <a:prstGeom prst="rect">
            <a:avLst/>
          </a:prstGeom>
        </p:spPr>
        <p:txBody>
          <a:bodyPr vert="horz" lIns="93285" tIns="46643" rIns="93285" bIns="46643" rtlCol="0"/>
          <a:lstStyle>
            <a:lvl1pPr algn="r">
              <a:defRPr sz="1200"/>
            </a:lvl1pPr>
          </a:lstStyle>
          <a:p>
            <a:fld id="{E193DB57-86D3-46EB-9CB0-A13508454657}" type="datetimeFigureOut">
              <a:rPr lang="en-US" smtClean="0"/>
              <a:pPr/>
              <a:t>4/7/2014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2963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5" tIns="46643" rIns="93285" bIns="4664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5"/>
            <a:ext cx="5615940" cy="4187666"/>
          </a:xfrm>
          <a:prstGeom prst="rect">
            <a:avLst/>
          </a:prstGeom>
        </p:spPr>
        <p:txBody>
          <a:bodyPr vert="horz" lIns="93285" tIns="46643" rIns="93285" bIns="4664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39014"/>
            <a:ext cx="3041968" cy="465296"/>
          </a:xfrm>
          <a:prstGeom prst="rect">
            <a:avLst/>
          </a:prstGeom>
        </p:spPr>
        <p:txBody>
          <a:bodyPr vert="horz" lIns="93285" tIns="46643" rIns="93285" bIns="46643" rtlCol="0" anchor="b"/>
          <a:lstStyle>
            <a:lvl1pPr algn="l">
              <a:defRPr sz="1200"/>
            </a:lvl1pPr>
          </a:lstStyle>
          <a:p>
            <a:r>
              <a:rPr lang="en-US" dirty="0" smtClean="0"/>
              <a:t>IFLA 2008 PRESENTATION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4" y="8839014"/>
            <a:ext cx="3041968" cy="465296"/>
          </a:xfrm>
          <a:prstGeom prst="rect">
            <a:avLst/>
          </a:prstGeom>
        </p:spPr>
        <p:txBody>
          <a:bodyPr vert="horz" lIns="93285" tIns="46643" rIns="93285" bIns="46643" rtlCol="0" anchor="b"/>
          <a:lstStyle>
            <a:lvl1pPr algn="r">
              <a:defRPr sz="1200"/>
            </a:lvl1pPr>
          </a:lstStyle>
          <a:p>
            <a:fld id="{D8E3881C-AADF-474A-8A30-471CE3D692F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68043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3881C-AADF-474A-8A30-471CE3D692F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IFLA 2008 PRESENTATION</a:t>
            </a:r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3881C-AADF-474A-8A30-471CE3D692FC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IFLA 2008 PRESENTATION</a:t>
            </a:r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IFLA 2008 PRESENTATION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E3881C-AADF-474A-8A30-471CE3D692FC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3881C-AADF-474A-8A30-471CE3D692FC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IFLA 2008 PRESENTATION</a:t>
            </a:r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IFLA 2008 PRESENTATION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E3881C-AADF-474A-8A30-471CE3D692FC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IFLA 2008 PRESENTATION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E3881C-AADF-474A-8A30-471CE3D692FC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IFLA 2008 PRESENTATION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E3881C-AADF-474A-8A30-471CE3D692FC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993" y="4420314"/>
            <a:ext cx="5615940" cy="3207493"/>
          </a:xfrm>
        </p:spPr>
        <p:txBody>
          <a:bodyPr>
            <a:normAutofit/>
          </a:bodyPr>
          <a:lstStyle/>
          <a:p>
            <a:pPr defTabSz="922703">
              <a:defRPr/>
            </a:pPr>
            <a:endParaRPr lang="en-US" dirty="0" smtClean="0"/>
          </a:p>
          <a:p>
            <a:pPr defTabSz="922703"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3881C-AADF-474A-8A30-471CE3D692FC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IFLA 2008 PRESENTATION</a:t>
            </a:r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IFLA 2008 PRESENTATION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E3881C-AADF-474A-8A30-471CE3D692FC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81113" y="698500"/>
            <a:ext cx="4459287" cy="3343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1" defTabSz="922703">
              <a:defRPr/>
            </a:pPr>
            <a:endParaRPr lang="en-US" baseline="0" dirty="0" smtClean="0"/>
          </a:p>
          <a:p>
            <a:pPr marL="0" lvl="1" defTabSz="922703">
              <a:defRPr/>
            </a:pPr>
            <a:endParaRPr lang="en-US" baseline="0" dirty="0" smtClean="0"/>
          </a:p>
          <a:p>
            <a:pPr marL="0" lvl="1" defTabSz="922703">
              <a:defRPr/>
            </a:pPr>
            <a:endParaRPr lang="en-US" baseline="0" dirty="0" smtClean="0"/>
          </a:p>
          <a:p>
            <a:pPr marL="0" lvl="1" defTabSz="922703">
              <a:defRPr/>
            </a:pPr>
            <a:endParaRPr lang="en-US" dirty="0" smtClean="0"/>
          </a:p>
          <a:p>
            <a:pPr marL="0" lvl="1" defTabSz="922703"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3881C-AADF-474A-8A30-471CE3D692FC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IFLA 2008 PRESENTATION</a:t>
            </a:r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IFLA 2008 PRESENTATION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E3881C-AADF-474A-8A30-471CE3D692FC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IFLA 2008 PRESENTATION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E3881C-AADF-474A-8A30-471CE3D692FC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3881C-AADF-474A-8A30-471CE3D692F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IFLA 2008 PRESENTATION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IFLA 2008 PRESENTATION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E3881C-AADF-474A-8A30-471CE3D692FC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22703">
              <a:buFont typeface="Arial" pitchFamily="34" charset="0"/>
              <a:buChar char="•"/>
              <a:defRPr/>
            </a:pP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IFLA 2008 PRESENTATION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E3881C-AADF-474A-8A30-471CE3D692FC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IFLA 2008 PRESENTATION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E3881C-AADF-474A-8A30-471CE3D692FC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IFLA 2008 PRESENTATION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E3881C-AADF-474A-8A30-471CE3D692FC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IFLA 2008 PRESENTATION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E3881C-AADF-474A-8A30-471CE3D692FC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IFLA 2008 PRESENTATION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E3881C-AADF-474A-8A30-471CE3D692FC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7/23/2010 UMASS Libraries - Workshop on Mentoring 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A477344-D568-4F82-95A0-2ACD6001412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7/23/2010 UMASS Libraries - Workshop on Mentoring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7344-D568-4F82-95A0-2ACD6001412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7/23/2010 UMASS Libraries - Workshop on Mentoring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7344-D568-4F82-95A0-2ACD6001412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7/23/2010 UMASS Libraries - Workshop on Mentoring </a:t>
            </a:r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A477344-D568-4F82-95A0-2ACD6001412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7/23/2010 UMASS Libraries - Workshop on Mentoring </a:t>
            </a:r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7344-D568-4F82-95A0-2ACD6001412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7/23/2010 UMASS Libraries - Workshop on Mentoring 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7344-D568-4F82-95A0-2ACD6001412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7/23/2010 UMASS Libraries - Workshop on Mentoring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A477344-D568-4F82-95A0-2ACD6001412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7/23/2010 UMASS Libraries - Workshop on Mentoring </a:t>
            </a:r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7344-D568-4F82-95A0-2ACD6001412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7/23/2010 UMASS Libraries - Workshop on Mentoring </a:t>
            </a:r>
            <a:endParaRPr lang="en-US" dirty="0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7344-D568-4F82-95A0-2ACD6001412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7/23/2010 UMASS Libraries - Workshop on Mentoring </a:t>
            </a:r>
            <a:endParaRPr lang="en-US" dirty="0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7344-D568-4F82-95A0-2ACD6001412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7/23/2010 UMASS Libraries - Workshop on Mentoring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7344-D568-4F82-95A0-2ACD6001412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r>
              <a:rPr lang="en-US" dirty="0" smtClean="0"/>
              <a:t>7/23/2010 UMASS Libraries - Workshop on Mentoring </a:t>
            </a:r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A477344-D568-4F82-95A0-2ACD6001412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533400"/>
            <a:ext cx="7391400" cy="495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4800" b="1" dirty="0" smtClean="0"/>
              <a:t>Why Mentoring Matters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000" b="1" i="1" dirty="0" smtClean="0"/>
              <a:t>BY</a:t>
            </a:r>
            <a:r>
              <a:rPr lang="en-US" b="1" i="1" dirty="0" smtClean="0"/>
              <a:t/>
            </a:r>
            <a:br>
              <a:rPr lang="en-US" b="1" i="1" dirty="0" smtClean="0"/>
            </a:br>
            <a:r>
              <a:rPr lang="en-US" b="1" dirty="0" smtClean="0"/>
              <a:t>Shin  Freedman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700" dirty="0" smtClean="0">
                <a:solidFill>
                  <a:schemeClr val="accent6"/>
                </a:solidFill>
              </a:rPr>
              <a:t>Presentation at </a:t>
            </a:r>
            <a:br>
              <a:rPr lang="en-US" sz="2700" dirty="0" smtClean="0">
                <a:solidFill>
                  <a:schemeClr val="accent6"/>
                </a:solidFill>
              </a:rPr>
            </a:br>
            <a:r>
              <a:rPr lang="en-US" sz="2700" dirty="0" smtClean="0">
                <a:solidFill>
                  <a:schemeClr val="accent6"/>
                </a:solidFill>
              </a:rPr>
              <a:t>University of massachusetts Libraries amherst, MA. </a:t>
            </a:r>
            <a:br>
              <a:rPr lang="en-US" sz="2700" dirty="0" smtClean="0">
                <a:solidFill>
                  <a:schemeClr val="accent6"/>
                </a:solidFill>
              </a:rPr>
            </a:br>
            <a:r>
              <a:rPr lang="en-US" sz="2800" b="1" dirty="0" smtClean="0">
                <a:solidFill>
                  <a:schemeClr val="accent6"/>
                </a:solidFill>
              </a:rPr>
              <a:t>7/23/2010</a:t>
            </a:r>
            <a:endParaRPr lang="en-US" sz="2700" dirty="0">
              <a:solidFill>
                <a:schemeClr val="accent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638800"/>
            <a:ext cx="3962400" cy="838200"/>
          </a:xfrm>
        </p:spPr>
        <p:txBody>
          <a:bodyPr>
            <a:normAutofit fontScale="55000" lnSpcReduction="20000"/>
          </a:bodyPr>
          <a:lstStyle/>
          <a:p>
            <a:endParaRPr lang="en-US" sz="2000" b="1" dirty="0" smtClean="0"/>
          </a:p>
          <a:p>
            <a:endParaRPr lang="en-US" sz="2000" b="1" dirty="0" smtClean="0"/>
          </a:p>
          <a:p>
            <a:endParaRPr lang="en-US" sz="2000" b="1" dirty="0" smtClean="0"/>
          </a:p>
          <a:p>
            <a:r>
              <a:rPr lang="en-US" sz="2000" b="1" dirty="0" smtClean="0"/>
              <a:t>	</a:t>
            </a:r>
            <a:endParaRPr lang="en-US" sz="48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7344-D568-4F82-95A0-2ACD6001412A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ransition advTm="7328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4114800" cy="304800"/>
          </a:xfrm>
        </p:spPr>
        <p:txBody>
          <a:bodyPr/>
          <a:lstStyle/>
          <a:p>
            <a:r>
              <a:rPr lang="en-US" dirty="0" smtClean="0"/>
              <a:t>7/23/2010 UMASS Libraries - Workshop on Mentoring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7344-D568-4F82-95A0-2ACD6001412A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0033CC"/>
                </a:solidFill>
              </a:rPr>
              <a:t>Mentoring</a:t>
            </a:r>
            <a:r>
              <a:rPr lang="en-US" sz="3200" b="1" dirty="0"/>
              <a:t> provides organizational and directional guidance</a:t>
            </a:r>
            <a:r>
              <a:rPr lang="en-US" sz="3200" b="1" dirty="0" smtClean="0"/>
              <a:t>.</a:t>
            </a:r>
          </a:p>
          <a:p>
            <a:endParaRPr lang="en-US" sz="3200" b="1" dirty="0"/>
          </a:p>
          <a:p>
            <a:r>
              <a:rPr lang="en-US" sz="3200" b="1" dirty="0">
                <a:solidFill>
                  <a:srgbClr val="0033CC"/>
                </a:solidFill>
              </a:rPr>
              <a:t>Coaching </a:t>
            </a:r>
            <a:r>
              <a:rPr lang="en-US" sz="3200" b="1" dirty="0"/>
              <a:t>will keep you focused on honing the skills to follow the guidance you chose to pursue.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Mentoring vs. Coaching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Coaching. . 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b="1" dirty="0" smtClean="0"/>
              <a:t>Attempts to modify other’s actions through:</a:t>
            </a:r>
          </a:p>
          <a:p>
            <a:pPr lvl="2"/>
            <a:r>
              <a:rPr lang="en-US" sz="3200" b="1" dirty="0" smtClean="0"/>
              <a:t>Short term instruction</a:t>
            </a:r>
          </a:p>
          <a:p>
            <a:pPr lvl="2"/>
            <a:r>
              <a:rPr lang="en-US" sz="3200" b="1" dirty="0" smtClean="0"/>
              <a:t>Focus on tasks</a:t>
            </a:r>
          </a:p>
          <a:p>
            <a:pPr lvl="2"/>
            <a:r>
              <a:rPr lang="en-US" sz="3200" b="1" dirty="0" smtClean="0"/>
              <a:t>Skill development</a:t>
            </a:r>
          </a:p>
          <a:p>
            <a:pPr lvl="1"/>
            <a:r>
              <a:rPr lang="en-US" sz="3200" b="1" dirty="0" smtClean="0"/>
              <a:t>The Coach has a vested interest in the success of those being coached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6172200"/>
            <a:ext cx="3962400" cy="381000"/>
          </a:xfrm>
        </p:spPr>
        <p:txBody>
          <a:bodyPr/>
          <a:lstStyle/>
          <a:p>
            <a:r>
              <a:rPr lang="en-US" dirty="0" smtClean="0"/>
              <a:t>7/23/2010 UMASS Libraries - Workshop on Mentoring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7344-D568-4F82-95A0-2ACD6001412A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8229600" cy="11731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Reality of Mentoring: </a:t>
            </a:r>
            <a:br>
              <a:rPr lang="en-US" dirty="0" smtClean="0"/>
            </a:br>
            <a:r>
              <a:rPr lang="en-US" dirty="0" smtClean="0"/>
              <a:t>Organizational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+mj-lt"/>
              </a:rPr>
              <a:t>26% of USA research libraries have formal mentoring programs*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+mj-lt"/>
              </a:rPr>
              <a:t>17% of UK academic and public libraries have formal mentoring initiatives*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+mj-lt"/>
              </a:rPr>
              <a:t>In the USA, most academic library mentoring started out as an informal mentoring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+mj-lt"/>
            </a:endParaRPr>
          </a:p>
          <a:p>
            <a:pPr>
              <a:buFont typeface="Wingdings" pitchFamily="2" charset="2"/>
              <a:buChar char="Ø"/>
            </a:pPr>
            <a:r>
              <a:rPr lang="en-US" sz="1600" dirty="0" smtClean="0"/>
              <a:t> (Source: Ritchie and Genoni, 1999)</a:t>
            </a:r>
          </a:p>
          <a:p>
            <a:endParaRPr lang="en-US" dirty="0" smtClean="0"/>
          </a:p>
          <a:p>
            <a:pPr lvl="8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609600" y="6324600"/>
            <a:ext cx="4114800" cy="304800"/>
          </a:xfrm>
        </p:spPr>
        <p:txBody>
          <a:bodyPr/>
          <a:lstStyle/>
          <a:p>
            <a:r>
              <a:rPr lang="en-US" dirty="0" smtClean="0"/>
              <a:t>7/23/2010 UMASS Libraries - Workshop on Mentoring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7344-D568-4F82-95A0-2ACD6001412A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ransition advTm="2156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8229600" cy="838200"/>
          </a:xfrm>
        </p:spPr>
        <p:txBody>
          <a:bodyPr/>
          <a:lstStyle/>
          <a:p>
            <a:r>
              <a:rPr lang="en-US" dirty="0" smtClean="0"/>
              <a:t>Mentoring in ACTION. . 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FF9900"/>
                </a:solidFill>
                <a:latin typeface="+mj-lt"/>
              </a:rPr>
              <a:t>Brown University --</a:t>
            </a:r>
            <a:r>
              <a:rPr lang="en-US" sz="2400" dirty="0" smtClean="0">
                <a:latin typeface="+mj-lt"/>
              </a:rPr>
              <a:t>Mentoring Monday Series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FF9900"/>
                </a:solidFill>
                <a:latin typeface="+mj-lt"/>
              </a:rPr>
              <a:t>California State Univ.– </a:t>
            </a:r>
            <a:r>
              <a:rPr lang="en-US" sz="2400" dirty="0" smtClean="0">
                <a:solidFill>
                  <a:schemeClr val="tx1"/>
                </a:solidFill>
                <a:latin typeface="+mj-lt"/>
              </a:rPr>
              <a:t>Resource Team Mentoring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FF9900"/>
                </a:solidFill>
                <a:latin typeface="+mj-lt"/>
              </a:rPr>
              <a:t>Colorado State University - </a:t>
            </a:r>
            <a:r>
              <a:rPr lang="en-US" sz="2400" dirty="0" smtClean="0">
                <a:latin typeface="+mj-lt"/>
              </a:rPr>
              <a:t>Peer mentoring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FF9900"/>
                </a:solidFill>
                <a:latin typeface="+mj-lt"/>
              </a:rPr>
              <a:t>Kansas University Libraries </a:t>
            </a:r>
            <a:r>
              <a:rPr lang="en-US" sz="2400" b="1" dirty="0" smtClean="0">
                <a:solidFill>
                  <a:srgbClr val="FF9900"/>
                </a:solidFill>
                <a:latin typeface="+mj-lt"/>
              </a:rPr>
              <a:t>– </a:t>
            </a:r>
            <a:r>
              <a:rPr lang="en-US" sz="2400" dirty="0" smtClean="0">
                <a:solidFill>
                  <a:schemeClr val="tx1"/>
                </a:solidFill>
                <a:latin typeface="+mj-lt"/>
              </a:rPr>
              <a:t>Formal Peer Mentoring</a:t>
            </a:r>
            <a:endParaRPr lang="en-US" sz="2800" dirty="0" smtClean="0">
              <a:solidFill>
                <a:schemeClr val="tx1"/>
              </a:solidFill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FF9900"/>
                </a:solidFill>
                <a:latin typeface="+mj-lt"/>
              </a:rPr>
              <a:t>Kansas State University - </a:t>
            </a:r>
            <a:r>
              <a:rPr lang="en-US" sz="2400" b="1" dirty="0" smtClean="0">
                <a:solidFill>
                  <a:schemeClr val="tx1"/>
                </a:solidFill>
              </a:rPr>
              <a:t>P&amp;T support, Formal, </a:t>
            </a:r>
            <a:endParaRPr lang="en-US" sz="2400" b="1" dirty="0" smtClean="0">
              <a:solidFill>
                <a:srgbClr val="FF9900"/>
              </a:solidFill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FF9900"/>
                </a:solidFill>
                <a:latin typeface="+mj-lt"/>
              </a:rPr>
              <a:t>Louisiana State University– </a:t>
            </a:r>
            <a:r>
              <a:rPr lang="en-US" sz="2400" dirty="0" smtClean="0">
                <a:solidFill>
                  <a:schemeClr val="tx1"/>
                </a:solidFill>
                <a:latin typeface="+mj-lt"/>
              </a:rPr>
              <a:t>P&amp;T support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FF9900"/>
                </a:solidFill>
                <a:latin typeface="+mj-lt"/>
              </a:rPr>
              <a:t>Univ. of Iowa Libraries – </a:t>
            </a:r>
            <a:r>
              <a:rPr lang="en-US" sz="2400" dirty="0" smtClean="0">
                <a:solidFill>
                  <a:schemeClr val="tx1"/>
                </a:solidFill>
                <a:latin typeface="+mj-lt"/>
              </a:rPr>
              <a:t>Communities of Practice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FF9900"/>
                </a:solidFill>
                <a:latin typeface="+mj-lt"/>
              </a:rPr>
              <a:t>University of Delaware Libraries --</a:t>
            </a:r>
            <a:r>
              <a:rPr lang="en-US" sz="2400" dirty="0" smtClean="0">
                <a:solidFill>
                  <a:schemeClr val="tx1"/>
                </a:solidFill>
                <a:latin typeface="+mj-lt"/>
              </a:rPr>
              <a:t>To develop management skills and To help career direction change</a:t>
            </a:r>
          </a:p>
          <a:p>
            <a:pPr>
              <a:buFont typeface="Arial" pitchFamily="34" charset="0"/>
              <a:buChar char="•"/>
            </a:pPr>
            <a:endParaRPr lang="en-US" sz="2000" dirty="0">
              <a:latin typeface="+mj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6248400"/>
            <a:ext cx="3886200" cy="304800"/>
          </a:xfrm>
        </p:spPr>
        <p:txBody>
          <a:bodyPr/>
          <a:lstStyle/>
          <a:p>
            <a:r>
              <a:rPr lang="en-US" dirty="0" smtClean="0"/>
              <a:t>7/23/10 UMass Libraries Mentors Workshop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7344-D568-4F82-95A0-2ACD6001412A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86600" cy="838200"/>
          </a:xfrm>
        </p:spPr>
        <p:txBody>
          <a:bodyPr/>
          <a:lstStyle/>
          <a:p>
            <a:pPr algn="ctr"/>
            <a:r>
              <a:rPr lang="en-US" dirty="0" smtClean="0"/>
              <a:t>	Mentoring types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609600" y="6553201"/>
            <a:ext cx="4038600" cy="304800"/>
          </a:xfrm>
        </p:spPr>
        <p:txBody>
          <a:bodyPr/>
          <a:lstStyle/>
          <a:p>
            <a:r>
              <a:rPr lang="en-US" dirty="0" smtClean="0"/>
              <a:t>7/23/2010 UMASS Libraries - Workshop on Mentoring 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7344-D568-4F82-95A0-2ACD6001412A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9600" y="1143000"/>
          <a:ext cx="8241030" cy="5134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"/>
                <a:gridCol w="2678430"/>
                <a:gridCol w="5334000"/>
              </a:tblGrid>
              <a:tr h="14010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43401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61925" algn="l"/>
                        </a:tabLst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ea typeface="+mn-ea"/>
                          <a:cs typeface="+mn-cs"/>
                        </a:rPr>
                        <a:t>Formal  ( Informal ) Mentoring</a:t>
                      </a:r>
                    </a:p>
                  </a:txBody>
                  <a:tcPr anchor="ctr" anchorCtr="1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43401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ea typeface="+mn-ea"/>
                          <a:cs typeface="+mn-cs"/>
                        </a:rPr>
                        <a:t>Informal mentoring relationships are those that happen spontaneously based on mutual respect, rapport, and relationships. </a:t>
                      </a:r>
                    </a:p>
                    <a:p>
                      <a:pPr marL="0" marR="0" lvl="0" indent="0" algn="l" defTabSz="543401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ea typeface="+mn-ea"/>
                          <a:cs typeface="+mn-cs"/>
                        </a:rPr>
                        <a:t>Structured v. Spontaneously.</a:t>
                      </a:r>
                    </a:p>
                  </a:txBody>
                  <a:tcPr anchor="ctr" anchorCtr="1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190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543401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</a:rPr>
                        <a:t>Peer Mentoring</a:t>
                      </a: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543401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</a:rPr>
                        <a:t>A process where there is mutual involvement in encouraging and enhancing learning and development between two peers.</a:t>
                      </a:r>
                    </a:p>
                  </a:txBody>
                  <a:tcPr anchor="ctr" anchorCtr="1" horzOverflow="overflow"/>
                </a:tc>
              </a:tr>
              <a:tr h="121811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43401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</a:rPr>
                        <a:t>Group Mentoring</a:t>
                      </a:r>
                    </a:p>
                  </a:txBody>
                  <a:tcPr anchor="ctr" anchorCtr="1" horzOverflow="overflow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43401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</a:rPr>
                        <a:t>   A group influence that emerges from the social     norms and roles that are characteristic of a specific group and results in the career enhancements of an individual member.</a:t>
                      </a:r>
                    </a:p>
                  </a:txBody>
                  <a:tcPr anchor="ctr" anchorCtr="1" horzOverflow="overflow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32479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543401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</a:rPr>
                        <a:t>Self-Directed Mentoring</a:t>
                      </a: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543401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</a:rPr>
                        <a:t>  A mentee is responsible and proactive about his/her own professional development by seeking mentoring. </a:t>
                      </a:r>
                    </a:p>
                  </a:txBody>
                  <a:tcPr anchor="ctr" anchorCtr="1" horzOverflow="overflow"/>
                </a:tc>
              </a:tr>
            </a:tbl>
          </a:graphicData>
        </a:graphic>
      </p:graphicFrame>
    </p:spTree>
  </p:cSld>
  <p:clrMapOvr>
    <a:masterClrMapping/>
  </p:clrMapOvr>
  <p:transition advTm="136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914400"/>
          </a:xfrm>
        </p:spPr>
        <p:txBody>
          <a:bodyPr/>
          <a:lstStyle/>
          <a:p>
            <a:r>
              <a:rPr lang="en-US" dirty="0" smtClean="0"/>
              <a:t>Mentoring focus by career stages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28600" y="1143000"/>
          <a:ext cx="8610600" cy="48507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9353"/>
                <a:gridCol w="2492541"/>
                <a:gridCol w="4078706"/>
              </a:tblGrid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</a:rPr>
                        <a:t>Career Stage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</a:rPr>
                        <a:t>Professional Development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</a:rPr>
                        <a:t>Mentoring Focus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661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New </a:t>
                      </a:r>
                      <a:r>
                        <a:rPr lang="en-US" sz="1400" dirty="0" smtClean="0">
                          <a:latin typeface="Times New Roman"/>
                          <a:ea typeface="Times New Roman"/>
                        </a:rPr>
                        <a:t>Librarian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</a:rPr>
                        <a:t>Library functional area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</a:rPr>
                        <a:t>Library administration &amp; procedures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</a:rPr>
                        <a:t>Library procedures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</a:rPr>
                        <a:t>University Procedures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</a:rPr>
                        <a:t>Guidance &amp; Support</a:t>
                      </a:r>
                    </a:p>
                  </a:txBody>
                  <a:tcPr marL="68580" marR="68580" marT="0" marB="0"/>
                </a:tc>
              </a:tr>
              <a:tr h="8661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Reappointment – Tenure track librarian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</a:rPr>
                        <a:t>Professional service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</a:rPr>
                        <a:t>Continuing scholarship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</a:rPr>
                        <a:t>Higher degrees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</a:rPr>
                        <a:t>Tenure File Preparation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</a:rPr>
                        <a:t>Professional Service Committee membership</a:t>
                      </a:r>
                    </a:p>
                  </a:txBody>
                  <a:tcPr marL="68580" marR="68580" marT="0" marB="0"/>
                </a:tc>
              </a:tr>
              <a:tr h="14290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Mid-Career-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Promotion &amp; Tenure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</a:rPr>
                        <a:t>Campus Committee Works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</a:rPr>
                        <a:t>Professional service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</a:rPr>
                        <a:t>Continuing scholarship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</a:rPr>
                        <a:t>Library &amp; University policy &amp; procedures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</a:rPr>
                        <a:t>Union Governance Profile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</a:rPr>
                        <a:t>Leadership position in professional association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</a:rPr>
                        <a:t>Networking with professional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</a:rPr>
                        <a:t>associations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Symbol"/>
                        <a:buChar char=""/>
                      </a:pPr>
                      <a:endParaRPr lang="en-US" sz="14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3661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Career Retirement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</a:rPr>
                        <a:t>Mentoring activity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</a:rPr>
                        <a:t>Mentoring activities</a:t>
                      </a:r>
                    </a:p>
                  </a:txBody>
                  <a:tcPr marL="68580" marR="68580" marT="0" marB="0"/>
                </a:tc>
              </a:tr>
              <a:tr h="8661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Paraprofessional &amp; LIS  Students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</a:rPr>
                        <a:t>Involvement in professional association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</a:rPr>
                        <a:t>Guidance &amp; support of library professional organizations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6553200"/>
            <a:ext cx="3886200" cy="449263"/>
          </a:xfrm>
        </p:spPr>
        <p:txBody>
          <a:bodyPr/>
          <a:lstStyle/>
          <a:p>
            <a:r>
              <a:rPr lang="en-US" dirty="0" smtClean="0"/>
              <a:t>7/23/2010 UMASS Libraries - Workshop on Mentoring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7344-D568-4F82-95A0-2ACD6001412A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04800" y="6096000"/>
            <a:ext cx="84582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           The relationship between career stage, professional development, and mentoring focus </a:t>
            </a:r>
            <a:endParaRPr lang="en-US" sz="1400" dirty="0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r>
              <a:rPr lang="en-US" sz="3000" dirty="0" smtClean="0"/>
              <a:t>Mentoring Relationship –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sz="2600" b="1" dirty="0" smtClean="0"/>
              <a:t>Promotes positive library atmosphere,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sz="2600" b="1" dirty="0" smtClean="0"/>
              <a:t>Enriches leadership development,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sz="2600" b="1" dirty="0" smtClean="0"/>
              <a:t>Nurtures commitment &amp; power of collaboration, 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sz="2600" b="1" dirty="0" smtClean="0"/>
              <a:t>Fosters retention of outstanding academic librarians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sz="2600" b="1" dirty="0" smtClean="0"/>
              <a:t>Enhances self-renewal through the joy of librarianship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sz="2600" b="1" dirty="0" smtClean="0"/>
              <a:t>Understanding of a library organization/position in a bigger university context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sz="2600" b="1" dirty="0" smtClean="0"/>
              <a:t>Enhances workplace satisfaction and retention</a:t>
            </a:r>
          </a:p>
          <a:p>
            <a:pPr lvl="1">
              <a:buFont typeface="Wingdings" pitchFamily="2" charset="2"/>
              <a:buChar char="§"/>
              <a:defRPr/>
            </a:pPr>
            <a:endParaRPr lang="en-US" sz="2600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0600" y="6477001"/>
            <a:ext cx="4267200" cy="381000"/>
          </a:xfrm>
        </p:spPr>
        <p:txBody>
          <a:bodyPr/>
          <a:lstStyle/>
          <a:p>
            <a:r>
              <a:rPr lang="en-US" dirty="0" smtClean="0"/>
              <a:t>7/23/2010 UMASS Libraries - Workshop on Mentoring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7344-D568-4F82-95A0-2ACD6001412A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33400" y="228600"/>
            <a:ext cx="8229600" cy="838200"/>
          </a:xfrm>
          <a:prstGeom prst="rect">
            <a:avLst/>
          </a:prstGeom>
        </p:spPr>
        <p:txBody>
          <a:bodyPr vert="horz" anchor="ctr">
            <a:normAutofit fontScale="825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en-US" sz="36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Benefits of Mentoring </a:t>
            </a:r>
            <a:r>
              <a:rPr lang="en-US" sz="3600" dirty="0" smtClean="0"/>
              <a:t>for the Organization</a:t>
            </a:r>
            <a:r>
              <a:rPr kumimoji="0" lang="en-US" sz="36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en-US" sz="36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36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1175" lvl="1" indent="-53975">
              <a:buFont typeface="Wingdings" pitchFamily="2" charset="2"/>
              <a:buChar char="§"/>
            </a:pPr>
            <a:r>
              <a:rPr lang="en-US" b="1" dirty="0" smtClean="0"/>
              <a:t>Contributes to the growth of future leaders</a:t>
            </a:r>
          </a:p>
          <a:p>
            <a:pPr marL="511175" lvl="1" indent="-53975">
              <a:buFont typeface="Wingdings" pitchFamily="2" charset="2"/>
              <a:buChar char="§"/>
            </a:pPr>
            <a:r>
              <a:rPr lang="en-US" b="1" dirty="0" smtClean="0"/>
              <a:t>Demonstrates leadership potential</a:t>
            </a:r>
          </a:p>
          <a:p>
            <a:pPr marL="511175" lvl="1" indent="-53975">
              <a:buFont typeface="Wingdings" pitchFamily="2" charset="2"/>
              <a:buChar char="§"/>
            </a:pPr>
            <a:r>
              <a:rPr lang="en-US" b="1" dirty="0" smtClean="0"/>
              <a:t>Enhances self-renewal through the joy of librarianship</a:t>
            </a:r>
          </a:p>
          <a:p>
            <a:pPr marL="511175" lvl="1" indent="-53975">
              <a:buFont typeface="Wingdings" pitchFamily="2" charset="2"/>
              <a:buChar char="§"/>
            </a:pPr>
            <a:r>
              <a:rPr lang="en-US" b="1" dirty="0" smtClean="0"/>
              <a:t>Guides how to succeed</a:t>
            </a:r>
          </a:p>
          <a:p>
            <a:pPr marL="511175" lvl="1" indent="-53975">
              <a:buFont typeface="Wingdings" pitchFamily="2" charset="2"/>
              <a:buChar char="§"/>
            </a:pPr>
            <a:r>
              <a:rPr lang="en-US" b="1" dirty="0" smtClean="0"/>
              <a:t>Transfers knowledge &amp; experience  in the Mentor’s field of librarianship</a:t>
            </a:r>
          </a:p>
          <a:p>
            <a:pPr marL="511175" lvl="1" indent="-53975">
              <a:buFont typeface="Wingdings" pitchFamily="2" charset="2"/>
              <a:buChar char="§"/>
            </a:pPr>
            <a:r>
              <a:rPr lang="en-US" b="1" dirty="0" smtClean="0">
                <a:solidFill>
                  <a:schemeClr val="tx1"/>
                </a:solidFill>
              </a:rPr>
              <a:t>Gains satisfaction and fulfillment from helping a colleague</a:t>
            </a:r>
          </a:p>
          <a:p>
            <a:pPr marL="511175" lvl="1" indent="-53975">
              <a:buFont typeface="Wingdings" pitchFamily="2" charset="2"/>
              <a:buChar char="§"/>
            </a:pPr>
            <a:r>
              <a:rPr lang="en-US" b="1" dirty="0" smtClean="0">
                <a:solidFill>
                  <a:schemeClr val="tx1"/>
                </a:solidFill>
              </a:rPr>
              <a:t>Learns from and enjoys the interaction with next generation of academic librarians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248400"/>
            <a:ext cx="4267200" cy="304800"/>
          </a:xfrm>
        </p:spPr>
        <p:txBody>
          <a:bodyPr/>
          <a:lstStyle/>
          <a:p>
            <a:r>
              <a:rPr lang="en-US" dirty="0" smtClean="0"/>
              <a:t>7/23/2010 UMASS Libraries - Workshop on Mentoring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7344-D568-4F82-95A0-2ACD6001412A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Benefits of Mentoring For the Mentor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772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Benefits of Mentoring For the Protégés: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153400" cy="4389120"/>
          </a:xfrm>
        </p:spPr>
        <p:txBody>
          <a:bodyPr>
            <a:normAutofit/>
          </a:bodyPr>
          <a:lstStyle/>
          <a:p>
            <a:pPr marL="511175" lvl="1" indent="-53975">
              <a:buFont typeface="Wingdings" pitchFamily="2" charset="2"/>
              <a:buChar char="§"/>
            </a:pPr>
            <a:endParaRPr lang="en-US" dirty="0" smtClean="0">
              <a:latin typeface="+mj-lt"/>
            </a:endParaRPr>
          </a:p>
          <a:p>
            <a:pPr marL="511175" lvl="1" indent="-53975">
              <a:buFont typeface="Wingdings" pitchFamily="2" charset="2"/>
              <a:buChar char="§"/>
            </a:pPr>
            <a:r>
              <a:rPr lang="en-US" dirty="0" smtClean="0">
                <a:latin typeface="+mj-lt"/>
              </a:rPr>
              <a:t>Creates safe and supportive workplace environment</a:t>
            </a:r>
          </a:p>
          <a:p>
            <a:pPr marL="511175" lvl="1" indent="-53975">
              <a:buFont typeface="Wingdings" pitchFamily="2" charset="2"/>
              <a:buChar char="§"/>
            </a:pPr>
            <a:r>
              <a:rPr lang="en-US" dirty="0" smtClean="0">
                <a:latin typeface="+mj-lt"/>
              </a:rPr>
              <a:t>Allows exposure to new ideas, thoughts, experiences and knowledge.</a:t>
            </a:r>
          </a:p>
          <a:p>
            <a:pPr marL="511175" lvl="1" indent="-53975">
              <a:buFont typeface="Wingdings" pitchFamily="2" charset="2"/>
              <a:buChar char="§"/>
            </a:pPr>
            <a:r>
              <a:rPr lang="en-US" dirty="0" smtClean="0">
                <a:latin typeface="+mj-lt"/>
              </a:rPr>
              <a:t>Develops contacts </a:t>
            </a:r>
          </a:p>
          <a:p>
            <a:pPr marL="511175" lvl="1" indent="-53975">
              <a:buFont typeface="Wingdings" pitchFamily="2" charset="2"/>
              <a:buChar char="§"/>
            </a:pPr>
            <a:r>
              <a:rPr lang="en-US" dirty="0" smtClean="0">
                <a:latin typeface="+mj-lt"/>
              </a:rPr>
              <a:t>Grows professionally and personally </a:t>
            </a:r>
          </a:p>
          <a:p>
            <a:pPr marL="511175" lvl="1" indent="-53975">
              <a:buFont typeface="Wingdings" pitchFamily="2" charset="2"/>
              <a:buChar char="§"/>
            </a:pPr>
            <a:r>
              <a:rPr lang="en-US" dirty="0" smtClean="0">
                <a:latin typeface="+mj-lt"/>
              </a:rPr>
              <a:t>Allows risk taking in a safe environment</a:t>
            </a:r>
          </a:p>
          <a:p>
            <a:pPr marL="511175" lvl="1" indent="-53975">
              <a:buFont typeface="Wingdings" pitchFamily="2" charset="2"/>
              <a:buChar char="§"/>
            </a:pPr>
            <a:endParaRPr lang="en-US" dirty="0" smtClean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762000" y="6400800"/>
            <a:ext cx="4419600" cy="228600"/>
          </a:xfrm>
        </p:spPr>
        <p:txBody>
          <a:bodyPr/>
          <a:lstStyle/>
          <a:p>
            <a:r>
              <a:rPr lang="en-US" dirty="0" smtClean="0"/>
              <a:t>7/23/2010 UMASS Libraries - Workshop on Mentoring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7344-D568-4F82-95A0-2ACD6001412A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800600" y="1447800"/>
            <a:ext cx="43434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Tm="2781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Something to think about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1"/>
            <a:ext cx="8686800" cy="38862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+mj-lt"/>
              </a:rPr>
              <a:t>Reframe mentoring types</a:t>
            </a:r>
          </a:p>
          <a:p>
            <a:pPr lvl="2">
              <a:buFont typeface="Wingdings" pitchFamily="2" charset="2"/>
              <a:buChar char="§"/>
            </a:pPr>
            <a:r>
              <a:rPr lang="en-US" sz="4000" dirty="0" smtClean="0">
                <a:latin typeface="+mj-lt"/>
              </a:rPr>
              <a:t>Multiple mentors</a:t>
            </a:r>
          </a:p>
          <a:p>
            <a:pPr lvl="2">
              <a:buFont typeface="Wingdings" pitchFamily="2" charset="2"/>
              <a:buChar char="§"/>
            </a:pPr>
            <a:r>
              <a:rPr lang="en-US" sz="4000" dirty="0" smtClean="0">
                <a:latin typeface="+mj-lt"/>
              </a:rPr>
              <a:t>Reverse mentoring</a:t>
            </a:r>
          </a:p>
          <a:p>
            <a:pPr lvl="2">
              <a:buFont typeface="Wingdings" pitchFamily="2" charset="2"/>
              <a:buChar char="§"/>
            </a:pPr>
            <a:r>
              <a:rPr lang="en-US" sz="4000" dirty="0" smtClean="0">
                <a:latin typeface="+mj-lt"/>
              </a:rPr>
              <a:t>Self-initiated mentoring</a:t>
            </a:r>
          </a:p>
          <a:p>
            <a:pPr lvl="2">
              <a:buFont typeface="Wingdings" pitchFamily="2" charset="2"/>
              <a:buChar char="§"/>
            </a:pPr>
            <a:r>
              <a:rPr lang="en-US" sz="4000" b="1" dirty="0" smtClean="0"/>
              <a:t>Shared learning mentoring</a:t>
            </a:r>
            <a:endParaRPr lang="en-US" sz="4000" b="1" dirty="0">
              <a:latin typeface="+mj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6248401"/>
            <a:ext cx="4419600" cy="228600"/>
          </a:xfrm>
        </p:spPr>
        <p:txBody>
          <a:bodyPr/>
          <a:lstStyle/>
          <a:p>
            <a:r>
              <a:rPr lang="en-US" dirty="0" smtClean="0"/>
              <a:t>7/23/2010 UMASS Libraries - Workshop on Mentoring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7344-D568-4F82-95A0-2ACD6001412A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p:transition advTm="5829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Mentor’s image     Then. . 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6477001"/>
            <a:ext cx="4114800" cy="381000"/>
          </a:xfrm>
        </p:spPr>
        <p:txBody>
          <a:bodyPr/>
          <a:lstStyle/>
          <a:p>
            <a:r>
              <a:rPr lang="en-US" dirty="0" smtClean="0"/>
              <a:t>7/23/2010 UMASS Libraries - Workshop on Mentoring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7344-D568-4F82-95A0-2ACD6001412A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026" name="Picture 2" descr="C:\Documents and Settings\sfreedm\My Documents\My Pictures\mentorandtelemachus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286000" y="1524000"/>
            <a:ext cx="4038600" cy="480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l" rtl="0">
              <a:spcBef>
                <a:spcPct val="0"/>
              </a:spcBef>
            </a:pPr>
            <a:r>
              <a:rPr lang="en-US" sz="3200" dirty="0" smtClean="0"/>
              <a:t>In Summary. . . </a:t>
            </a:r>
            <a:br>
              <a:rPr lang="en-US" sz="3200" dirty="0" smtClean="0"/>
            </a:br>
            <a:endParaRPr lang="en-US" sz="32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82000" cy="4937125"/>
          </a:xfrm>
        </p:spPr>
        <p:txBody>
          <a:bodyPr>
            <a:normAutofit fontScale="92500" lnSpcReduction="10000"/>
          </a:bodyPr>
          <a:lstStyle/>
          <a:p>
            <a:pPr lvl="1">
              <a:buFont typeface="Wingdings" pitchFamily="2" charset="2"/>
              <a:buChar char="§"/>
            </a:pPr>
            <a:r>
              <a:rPr lang="en-US" sz="2600" b="1" i="1" dirty="0" smtClean="0"/>
              <a:t>Organizational Vision &amp; Goals for Mentoring Program</a:t>
            </a:r>
          </a:p>
          <a:p>
            <a:pPr lvl="1">
              <a:buFont typeface="Wingdings" pitchFamily="2" charset="2"/>
              <a:buChar char="§"/>
            </a:pPr>
            <a:endParaRPr lang="en-US" sz="2600" b="1" i="1" dirty="0" smtClean="0"/>
          </a:p>
          <a:p>
            <a:pPr lvl="1">
              <a:buFont typeface="Wingdings" pitchFamily="2" charset="2"/>
              <a:buChar char="§"/>
            </a:pPr>
            <a:r>
              <a:rPr lang="en-US" sz="2600" dirty="0" smtClean="0"/>
              <a:t>Examination of the context of career stage, learning  and Mentoring focus</a:t>
            </a:r>
          </a:p>
          <a:p>
            <a:pPr lvl="2">
              <a:buFont typeface="Wingdings" pitchFamily="2" charset="2"/>
              <a:buChar char="§"/>
            </a:pPr>
            <a:endParaRPr lang="en-US" sz="2600" dirty="0" smtClean="0"/>
          </a:p>
          <a:p>
            <a:pPr lvl="1">
              <a:buFont typeface="Wingdings" pitchFamily="2" charset="2"/>
              <a:buChar char="§"/>
            </a:pPr>
            <a:r>
              <a:rPr lang="en-US" sz="2600" dirty="0" smtClean="0"/>
              <a:t>Reconceptualization of mentoring type and activity</a:t>
            </a:r>
          </a:p>
          <a:p>
            <a:pPr lvl="3">
              <a:buFont typeface="Wingdings" pitchFamily="2" charset="2"/>
              <a:buChar char="§"/>
            </a:pPr>
            <a:r>
              <a:rPr lang="en-US" sz="2600" dirty="0" smtClean="0"/>
              <a:t>Shift focus from traditional to group, peer, self-directed, and multiple mentors</a:t>
            </a:r>
          </a:p>
          <a:p>
            <a:pPr lvl="3">
              <a:buFont typeface="Wingdings" pitchFamily="2" charset="2"/>
              <a:buChar char="§"/>
            </a:pPr>
            <a:r>
              <a:rPr lang="en-US" sz="2600" dirty="0" smtClean="0"/>
              <a:t>Learn from less experienced colleagues</a:t>
            </a:r>
          </a:p>
          <a:p>
            <a:pPr lvl="2">
              <a:buFont typeface="Wingdings" pitchFamily="2" charset="2"/>
              <a:buChar char="§"/>
            </a:pPr>
            <a:endParaRPr lang="en-US" sz="2600" i="1" dirty="0" smtClean="0"/>
          </a:p>
          <a:p>
            <a:pPr lvl="1">
              <a:buFont typeface="Wingdings" pitchFamily="2" charset="2"/>
              <a:buChar char="§"/>
            </a:pPr>
            <a:r>
              <a:rPr lang="en-US" sz="2600" dirty="0" smtClean="0"/>
              <a:t>Needs analysis for professional development by Mentor -</a:t>
            </a:r>
            <a:r>
              <a:rPr lang="en-US" sz="2600" i="1" dirty="0" smtClean="0"/>
              <a:t>clear goals and objectives &amp; SWOT analysis</a:t>
            </a:r>
          </a:p>
          <a:p>
            <a:pPr lvl="1">
              <a:buFont typeface="Wingdings" pitchFamily="2" charset="2"/>
              <a:buChar char="§"/>
            </a:pPr>
            <a:endParaRPr lang="en-US" b="1" i="1" dirty="0" smtClean="0"/>
          </a:p>
          <a:p>
            <a:pPr lvl="1">
              <a:buFont typeface="Wingdings" pitchFamily="2" charset="2"/>
              <a:buChar char="§"/>
            </a:pPr>
            <a:endParaRPr lang="en-US" b="1" i="1" dirty="0" smtClean="0"/>
          </a:p>
          <a:p>
            <a:pPr lvl="2">
              <a:buFont typeface="Wingdings" pitchFamily="2" charset="2"/>
              <a:buChar char="§"/>
            </a:pPr>
            <a:endParaRPr lang="en-US" dirty="0" smtClean="0"/>
          </a:p>
          <a:p>
            <a:pPr lvl="2">
              <a:buFont typeface="Wingdings" pitchFamily="2" charset="2"/>
              <a:buChar char="§"/>
            </a:pPr>
            <a:endParaRPr lang="en-US" dirty="0" smtClean="0"/>
          </a:p>
          <a:p>
            <a:pPr lvl="8">
              <a:buFont typeface="Wingdings" pitchFamily="2" charset="2"/>
              <a:buChar char="§"/>
            </a:pPr>
            <a:endParaRPr lang="en-US" dirty="0" smtClean="0"/>
          </a:p>
          <a:p>
            <a:pPr lvl="1">
              <a:buFont typeface="Wingdings" pitchFamily="2" charset="2"/>
              <a:buChar char="§"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7344-D568-4F82-95A0-2ACD6001412A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609600" y="6400800"/>
            <a:ext cx="4343400" cy="212725"/>
          </a:xfrm>
        </p:spPr>
        <p:txBody>
          <a:bodyPr/>
          <a:lstStyle/>
          <a:p>
            <a:r>
              <a:rPr lang="en-US" dirty="0" smtClean="0"/>
              <a:t>7/23/2010 UMASS Libraries - Workshop on Mentoring </a:t>
            </a:r>
            <a:endParaRPr lang="en-US" dirty="0"/>
          </a:p>
        </p:txBody>
      </p:sp>
    </p:spTree>
  </p:cSld>
  <p:clrMapOvr>
    <a:masterClrMapping/>
  </p:clrMapOvr>
  <p:transition advTm="1235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219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4525963"/>
          </a:xfrm>
        </p:spPr>
        <p:txBody>
          <a:bodyPr>
            <a:normAutofit/>
          </a:bodyPr>
          <a:lstStyle/>
          <a:p>
            <a:pPr lvl="1"/>
            <a:endParaRPr lang="en-US" sz="3200" dirty="0" smtClean="0">
              <a:latin typeface="+mj-lt"/>
            </a:endParaRPr>
          </a:p>
          <a:p>
            <a:pPr algn="ctr">
              <a:buNone/>
            </a:pPr>
            <a:r>
              <a:rPr lang="en-US" sz="4400" dirty="0" smtClean="0">
                <a:latin typeface="+mj-lt"/>
              </a:rPr>
              <a:t>Q &amp; A.</a:t>
            </a:r>
          </a:p>
          <a:p>
            <a:pPr lvl="1">
              <a:buNone/>
            </a:pPr>
            <a:endParaRPr lang="en-US" sz="3200" dirty="0" smtClean="0">
              <a:latin typeface="+mj-lt"/>
            </a:endParaRPr>
          </a:p>
          <a:p>
            <a:pPr algn="ctr">
              <a:buNone/>
            </a:pPr>
            <a:r>
              <a:rPr lang="en-US" sz="3600" dirty="0" smtClean="0">
                <a:latin typeface="+mj-lt"/>
              </a:rPr>
              <a:t>Thank you</a:t>
            </a:r>
            <a:endParaRPr lang="en-US" sz="3600" dirty="0">
              <a:latin typeface="+mj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7344-D568-4F82-95A0-2ACD6001412A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 rot="10800000" flipV="1">
            <a:off x="990600" y="6446517"/>
            <a:ext cx="4191000" cy="106682"/>
          </a:xfrm>
        </p:spPr>
        <p:txBody>
          <a:bodyPr/>
          <a:lstStyle/>
          <a:p>
            <a:r>
              <a:rPr lang="en-US" dirty="0" smtClean="0"/>
              <a:t>7/23/2010 UMASS Libraries - Workshop on Mentoring </a:t>
            </a:r>
            <a:endParaRPr lang="en-US" dirty="0"/>
          </a:p>
        </p:txBody>
      </p:sp>
      <p:pic>
        <p:nvPicPr>
          <p:cNvPr id="7" name="Picture 6" descr="question-mark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2800" y="457200"/>
            <a:ext cx="1143000" cy="1371600"/>
          </a:xfrm>
          <a:prstGeom prst="rect">
            <a:avLst/>
          </a:prstGeom>
        </p:spPr>
      </p:pic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38912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3600" dirty="0" smtClean="0"/>
          </a:p>
          <a:p>
            <a:pPr>
              <a:buNone/>
            </a:pPr>
            <a:r>
              <a:rPr lang="en-US" dirty="0" smtClean="0"/>
              <a:t>“Finding a mentor is the most important strategy for climbing the professional ladder”</a:t>
            </a:r>
          </a:p>
          <a:p>
            <a:pPr lvl="1">
              <a:buNone/>
            </a:pPr>
            <a:r>
              <a:rPr lang="en-US" sz="3600" dirty="0" smtClean="0"/>
              <a:t>					</a:t>
            </a:r>
            <a:r>
              <a:rPr lang="en-US" sz="3200" dirty="0" smtClean="0"/>
              <a:t>- </a:t>
            </a:r>
            <a:r>
              <a:rPr lang="en-US" sz="2400" dirty="0" smtClean="0"/>
              <a:t>Rawlins &amp; Rawlins, 1983</a:t>
            </a:r>
            <a:endParaRPr lang="en-US" sz="2400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 rot="10800000" flipV="1">
            <a:off x="1016609" y="5869471"/>
            <a:ext cx="4191000" cy="377666"/>
          </a:xfrm>
        </p:spPr>
        <p:txBody>
          <a:bodyPr/>
          <a:lstStyle/>
          <a:p>
            <a:r>
              <a:rPr lang="en-US" dirty="0" smtClean="0"/>
              <a:t>7/23/2010 UMASS Libraries - Workshop on Mentoring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7344-D568-4F82-95A0-2ACD6001412A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ransition advTm="922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382000" cy="838200"/>
          </a:xfrm>
        </p:spPr>
        <p:txBody>
          <a:bodyPr/>
          <a:lstStyle/>
          <a:p>
            <a:r>
              <a:rPr lang="en-US" dirty="0" smtClean="0"/>
              <a:t>Mentor’s image, Now. . 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7/23/2010 UMASS Libraries - Workshop on Mentoring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7344-D568-4F82-95A0-2ACD6001412A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6" name="Content Placeholder 5" descr="trailguide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76400" y="1600200"/>
            <a:ext cx="5562599" cy="4114800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44562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>Librarian Workforce Trends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600200"/>
            <a:ext cx="4495800" cy="4648200"/>
          </a:xfrm>
        </p:spPr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>
              <a:buNone/>
            </a:pPr>
            <a:endParaRPr lang="en-US" sz="1500" dirty="0" smtClean="0"/>
          </a:p>
          <a:p>
            <a:pPr>
              <a:buNone/>
            </a:pPr>
            <a:endParaRPr lang="en-US" sz="1500" dirty="0" smtClean="0"/>
          </a:p>
          <a:p>
            <a:pPr>
              <a:buNone/>
            </a:pPr>
            <a:endParaRPr lang="en-US" sz="1500" dirty="0" smtClean="0"/>
          </a:p>
          <a:p>
            <a:pPr>
              <a:buNone/>
            </a:pPr>
            <a:endParaRPr lang="en-US" sz="1500" dirty="0" smtClean="0"/>
          </a:p>
          <a:p>
            <a:pPr>
              <a:buNone/>
            </a:pPr>
            <a:endParaRPr lang="en-US" sz="1500" dirty="0" smtClean="0"/>
          </a:p>
          <a:p>
            <a:pPr>
              <a:buNone/>
            </a:pPr>
            <a:endParaRPr lang="en-US" sz="1500" dirty="0" smtClean="0"/>
          </a:p>
          <a:p>
            <a:pPr>
              <a:buNone/>
            </a:pPr>
            <a:endParaRPr lang="en-US" sz="1500" dirty="0" smtClean="0"/>
          </a:p>
          <a:p>
            <a:pPr>
              <a:buNone/>
            </a:pPr>
            <a:r>
              <a:rPr lang="en-US" sz="1500" dirty="0" smtClean="0"/>
              <a:t>    </a:t>
            </a:r>
          </a:p>
          <a:p>
            <a:pPr>
              <a:buNone/>
            </a:pPr>
            <a:r>
              <a:rPr lang="en-US" sz="1600" dirty="0" smtClean="0"/>
              <a:t> 	(Source: Mary Jo Lynch, </a:t>
            </a:r>
            <a:r>
              <a:rPr lang="en-US" sz="1600" i="1" dirty="0" smtClean="0"/>
              <a:t>et al, 2005 Retirement &amp; Recruitment)</a:t>
            </a:r>
            <a:endParaRPr lang="en-US" sz="1600" dirty="0" smtClean="0"/>
          </a:p>
          <a:p>
            <a:pPr>
              <a:buNone/>
            </a:pPr>
            <a:endParaRPr lang="en-US" sz="15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0200" y="1219200"/>
            <a:ext cx="3505200" cy="5029199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en-US" sz="3200" dirty="0" smtClean="0"/>
              <a:t>50% of librarians will reach age 65 in 2010-19</a:t>
            </a:r>
          </a:p>
          <a:p>
            <a:pPr>
              <a:buFont typeface="Wingdings" pitchFamily="2" charset="2"/>
              <a:buChar char="ü"/>
            </a:pPr>
            <a:endParaRPr lang="en-US" sz="3200" dirty="0" smtClean="0"/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Projected retirement of librarians will peak  in 2014</a:t>
            </a:r>
          </a:p>
          <a:p>
            <a:pPr>
              <a:buFont typeface="Wingdings" pitchFamily="2" charset="2"/>
              <a:buChar char="ü"/>
            </a:pPr>
            <a:endParaRPr lang="en-US" sz="3200" dirty="0" smtClean="0"/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Changes in technology require changes in librarians’ required skills</a:t>
            </a:r>
          </a:p>
          <a:p>
            <a:pPr>
              <a:buFont typeface="Wingdings" pitchFamily="2" charset="2"/>
              <a:buChar char="ü"/>
            </a:pPr>
            <a:endParaRPr lang="en-US" sz="3200" dirty="0" smtClean="0"/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A need to renew and engage librarians throughout their career stages</a:t>
            </a:r>
          </a:p>
          <a:p>
            <a:endParaRPr lang="en-US" sz="2600" dirty="0" smtClean="0"/>
          </a:p>
          <a:p>
            <a:endParaRPr lang="en-US" sz="2600" dirty="0" smtClean="0"/>
          </a:p>
          <a:p>
            <a:endParaRPr lang="en-US" sz="2600" dirty="0" smtClean="0"/>
          </a:p>
          <a:p>
            <a:pPr>
              <a:buNone/>
            </a:pPr>
            <a:endParaRPr lang="en-US" sz="2000" dirty="0" smtClean="0"/>
          </a:p>
          <a:p>
            <a:endParaRPr lang="en-US" sz="2000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4495800" cy="228600"/>
          </a:xfrm>
        </p:spPr>
        <p:txBody>
          <a:bodyPr/>
          <a:lstStyle/>
          <a:p>
            <a:r>
              <a:rPr lang="en-US" dirty="0" smtClean="0"/>
              <a:t>7/23/2010 UMASS Libraries - Workshop on Mentoring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7344-D568-4F82-95A0-2ACD6001412A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10" name="Chart 9"/>
          <p:cNvGraphicFramePr/>
          <p:nvPr/>
        </p:nvGraphicFramePr>
        <p:xfrm>
          <a:off x="304800" y="1219200"/>
          <a:ext cx="49530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Tm="4391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295400"/>
          </a:xfrm>
        </p:spPr>
        <p:txBody>
          <a:bodyPr/>
          <a:lstStyle/>
          <a:p>
            <a:r>
              <a:rPr lang="en-US" dirty="0" smtClean="0"/>
              <a:t>Pressures we’re facing now. . 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848600" cy="4953000"/>
          </a:xfr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 fontScale="85000" lnSpcReduction="20000"/>
          </a:bodyPr>
          <a:lstStyle/>
          <a:p>
            <a:endParaRPr lang="en-US" sz="2600" dirty="0" smtClean="0"/>
          </a:p>
          <a:p>
            <a:r>
              <a:rPr lang="en-US" sz="2600" b="1" dirty="0" smtClean="0"/>
              <a:t>The Economy</a:t>
            </a:r>
          </a:p>
          <a:p>
            <a:pPr lvl="1"/>
            <a:r>
              <a:rPr lang="en-US" sz="2600" b="1" dirty="0" smtClean="0"/>
              <a:t>Can libraries afford a workforce with obsolete skills?</a:t>
            </a:r>
          </a:p>
          <a:p>
            <a:pPr lvl="1"/>
            <a:r>
              <a:rPr lang="en-US" sz="2600" b="1" dirty="0" smtClean="0"/>
              <a:t>How can libraries invest in staff development?</a:t>
            </a:r>
          </a:p>
          <a:p>
            <a:endParaRPr lang="en-US" sz="2600" b="1" dirty="0" smtClean="0"/>
          </a:p>
          <a:p>
            <a:r>
              <a:rPr lang="en-US" sz="2600" b="1" dirty="0" smtClean="0"/>
              <a:t>The Students</a:t>
            </a:r>
          </a:p>
          <a:p>
            <a:pPr lvl="1"/>
            <a:r>
              <a:rPr lang="en-US" sz="2600" b="1" dirty="0" smtClean="0"/>
              <a:t>Multiple generations of students</a:t>
            </a:r>
          </a:p>
          <a:p>
            <a:pPr lvl="1"/>
            <a:r>
              <a:rPr lang="en-US" sz="2600" b="1" dirty="0" smtClean="0"/>
              <a:t>Tech savvy millennial students</a:t>
            </a:r>
          </a:p>
          <a:p>
            <a:pPr lvl="1"/>
            <a:endParaRPr lang="en-US" sz="2600" b="1" dirty="0" smtClean="0"/>
          </a:p>
          <a:p>
            <a:r>
              <a:rPr lang="en-US" sz="2600" b="1" dirty="0" smtClean="0"/>
              <a:t>Technology</a:t>
            </a:r>
          </a:p>
          <a:p>
            <a:pPr lvl="1"/>
            <a:r>
              <a:rPr lang="en-US" sz="2600" b="1" dirty="0" smtClean="0"/>
              <a:t>Library portal lags student needs</a:t>
            </a:r>
          </a:p>
          <a:p>
            <a:pPr lvl="1"/>
            <a:r>
              <a:rPr lang="en-US" sz="2600" b="1" dirty="0" smtClean="0"/>
              <a:t>Social networking  tools impact on access and delivery</a:t>
            </a:r>
          </a:p>
          <a:p>
            <a:pPr lvl="1"/>
            <a:endParaRPr lang="en-US" sz="2600" b="1" dirty="0" smtClean="0"/>
          </a:p>
          <a:p>
            <a:r>
              <a:rPr lang="en-US" sz="1600" b="1" dirty="0" smtClean="0"/>
              <a:t>(Source: 2009  ACRL Environmental Scan)</a:t>
            </a:r>
          </a:p>
          <a:p>
            <a:pPr>
              <a:buNone/>
            </a:pPr>
            <a:endParaRPr lang="en-US" sz="21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3400" y="6400800"/>
            <a:ext cx="3886200" cy="228600"/>
          </a:xfrm>
        </p:spPr>
        <p:txBody>
          <a:bodyPr/>
          <a:lstStyle/>
          <a:p>
            <a:r>
              <a:rPr lang="en-US" dirty="0" smtClean="0"/>
              <a:t>7/23/2010 UMASS Libraries - Workshop on Mentoring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7344-D568-4F82-95A0-2ACD6001412A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ransition advTm="1531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Environmental scanning tells  . . 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Shift in Workforce Profile in Academic Libraries </a:t>
            </a:r>
          </a:p>
          <a:p>
            <a:pPr lvl="2">
              <a:buNone/>
            </a:pPr>
            <a:r>
              <a:rPr lang="en-US" sz="3600" dirty="0" smtClean="0"/>
              <a:t>–Diversity in academic libraries</a:t>
            </a:r>
          </a:p>
          <a:p>
            <a:pPr lvl="2">
              <a:buNone/>
            </a:pPr>
            <a:r>
              <a:rPr lang="en-US" sz="3600" dirty="0" smtClean="0"/>
              <a:t>-- Multi-cultural awareness</a:t>
            </a:r>
          </a:p>
          <a:p>
            <a:pPr lvl="2">
              <a:buNone/>
            </a:pPr>
            <a:r>
              <a:rPr lang="en-US" sz="3600" dirty="0" smtClean="0"/>
              <a:t>-- Multi-generational students populations</a:t>
            </a:r>
          </a:p>
          <a:p>
            <a:pPr lvl="2">
              <a:buNone/>
            </a:pPr>
            <a:r>
              <a:rPr lang="en-US" sz="3600" dirty="0" smtClean="0"/>
              <a:t>-- Diverse social interaction norms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248401"/>
            <a:ext cx="4114800" cy="228600"/>
          </a:xfrm>
        </p:spPr>
        <p:txBody>
          <a:bodyPr/>
          <a:lstStyle/>
          <a:p>
            <a:r>
              <a:rPr lang="en-US" dirty="0" smtClean="0"/>
              <a:t>7/23/10 UMass Libraries Mentors Workshop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7344-D568-4F82-95A0-2ACD6001412A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People are often reluctant to volunteer to be mentors because they feel that mentors are “super beings”</a:t>
            </a:r>
          </a:p>
          <a:p>
            <a:pPr lvl="1"/>
            <a:endParaRPr lang="en-US" dirty="0" smtClean="0"/>
          </a:p>
          <a:p>
            <a:pPr lvl="1"/>
            <a:r>
              <a:rPr lang="en-US" b="1" i="1" dirty="0" smtClean="0"/>
              <a:t>THIS IS NOT THE CASE……..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7/23/2010 UMASS Libraries - Workshop on Mentoring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7344-D568-4F82-95A0-2ACD6001412A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924800" cy="8382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Mentoring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86800" cy="486092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en-US" sz="2800" dirty="0" smtClean="0"/>
          </a:p>
          <a:p>
            <a:r>
              <a:rPr lang="en-US" b="1" dirty="0" smtClean="0"/>
              <a:t>Provides a way for:</a:t>
            </a:r>
          </a:p>
          <a:p>
            <a:pPr lvl="3"/>
            <a:r>
              <a:rPr lang="en-US" sz="3200" b="1" dirty="0" smtClean="0"/>
              <a:t>Continuing education activities</a:t>
            </a:r>
          </a:p>
          <a:p>
            <a:pPr lvl="3"/>
            <a:r>
              <a:rPr lang="en-US" sz="3200" b="1" dirty="0" smtClean="0"/>
              <a:t>Supporting protégés during transitional career stages</a:t>
            </a:r>
          </a:p>
          <a:p>
            <a:pPr lvl="3"/>
            <a:r>
              <a:rPr lang="en-US" sz="3200" b="1" dirty="0" smtClean="0"/>
              <a:t>Networking opportunities</a:t>
            </a:r>
          </a:p>
          <a:p>
            <a:pPr lvl="3"/>
            <a:r>
              <a:rPr lang="en-US" sz="3200" b="1" dirty="0" smtClean="0"/>
              <a:t>New skills learning</a:t>
            </a:r>
          </a:p>
          <a:p>
            <a:pPr lvl="3"/>
            <a:r>
              <a:rPr lang="en-US" sz="3200" b="1" dirty="0" smtClean="0"/>
              <a:t>Looking for opportunities to complement the lack of formal developmental initiatives in the libraries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33400" y="6324600"/>
            <a:ext cx="4114800" cy="304800"/>
          </a:xfrm>
        </p:spPr>
        <p:txBody>
          <a:bodyPr/>
          <a:lstStyle/>
          <a:p>
            <a:r>
              <a:rPr lang="en-US" dirty="0" smtClean="0"/>
              <a:t>7/23/2010 UMASS Libraries - Workshop on Mentoring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7344-D568-4F82-95A0-2ACD6001412A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ransition advTm="1343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3673</TotalTime>
  <Words>1081</Words>
  <Application>Microsoft Office PowerPoint</Application>
  <PresentationFormat>On-screen Show (4:3)</PresentationFormat>
  <Paragraphs>287</Paragraphs>
  <Slides>21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Trek</vt:lpstr>
      <vt:lpstr> Why Mentoring Matters   BY Shin  Freedman  Presentation at  University of massachusetts Libraries amherst, MA.  7/23/2010</vt:lpstr>
      <vt:lpstr>Mentor’s image     Then. . .</vt:lpstr>
      <vt:lpstr>PowerPoint Presentation</vt:lpstr>
      <vt:lpstr>Mentor’s image, Now. . .</vt:lpstr>
      <vt:lpstr>Librarian Workforce Trends</vt:lpstr>
      <vt:lpstr>Pressures we’re facing now. . .</vt:lpstr>
      <vt:lpstr>Environmental scanning tells  . . .</vt:lpstr>
      <vt:lpstr>Mentoring</vt:lpstr>
      <vt:lpstr>Mentoring</vt:lpstr>
      <vt:lpstr>Mentoring vs. Coaching</vt:lpstr>
      <vt:lpstr>Coaching. . . </vt:lpstr>
      <vt:lpstr>Reality of Mentoring:  Organizational perspective</vt:lpstr>
      <vt:lpstr>Mentoring in ACTION. . .</vt:lpstr>
      <vt:lpstr> Mentoring types</vt:lpstr>
      <vt:lpstr>Mentoring focus by career stages</vt:lpstr>
      <vt:lpstr>PowerPoint Presentation</vt:lpstr>
      <vt:lpstr>Benefits of Mentoring For the Mentor  </vt:lpstr>
      <vt:lpstr>Benefits of Mentoring For the Protégés:  </vt:lpstr>
      <vt:lpstr>Something to think about</vt:lpstr>
      <vt:lpstr>In Summary. . .  </vt:lpstr>
      <vt:lpstr>PowerPoint Presentation</vt:lpstr>
    </vt:vector>
  </TitlesOfParts>
  <Company>Framingham State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Effective Mentoring by Shin Freedman</dc:title>
  <dc:creator>sfreedm</dc:creator>
  <cp:lastModifiedBy>Paulina Borrego</cp:lastModifiedBy>
  <cp:revision>198</cp:revision>
  <dcterms:created xsi:type="dcterms:W3CDTF">2008-08-01T16:44:37Z</dcterms:created>
  <dcterms:modified xsi:type="dcterms:W3CDTF">2014-04-07T13:21:52Z</dcterms:modified>
</cp:coreProperties>
</file>