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1" r:id="rId3"/>
    <p:sldId id="280" r:id="rId4"/>
    <p:sldId id="298" r:id="rId5"/>
    <p:sldId id="258" r:id="rId6"/>
    <p:sldId id="286" r:id="rId7"/>
    <p:sldId id="290" r:id="rId8"/>
    <p:sldId id="295" r:id="rId9"/>
    <p:sldId id="268" r:id="rId10"/>
    <p:sldId id="296" r:id="rId11"/>
    <p:sldId id="297" r:id="rId12"/>
    <p:sldId id="264" r:id="rId13"/>
    <p:sldId id="293" r:id="rId14"/>
    <p:sldId id="269" r:id="rId15"/>
    <p:sldId id="294" r:id="rId16"/>
    <p:sldId id="289" r:id="rId17"/>
    <p:sldId id="288" r:id="rId18"/>
    <p:sldId id="263" r:id="rId19"/>
    <p:sldId id="287" r:id="rId20"/>
    <p:sldId id="276" r:id="rId21"/>
    <p:sldId id="285" r:id="rId2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2437" autoAdjust="0"/>
  </p:normalViewPr>
  <p:slideViewPr>
    <p:cSldViewPr>
      <p:cViewPr>
        <p:scale>
          <a:sx n="87" d="100"/>
          <a:sy n="8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6" d="100"/>
          <a:sy n="86" d="100"/>
        </p:scale>
        <p:origin x="-1836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freedm\My%20Documents\2005ALA-st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Librarians</a:t>
            </a:r>
            <a:r>
              <a:rPr lang="en-US" baseline="0" dirty="0" smtClean="0"/>
              <a:t> Reaching Age 65	--</a:t>
            </a:r>
          </a:p>
          <a:p>
            <a:pPr>
              <a:defRPr/>
            </a:pPr>
            <a:r>
              <a:rPr lang="en-US" baseline="0" dirty="0" smtClean="0"/>
              <a:t>2000 Census base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675897435897443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157682212800423E-2"/>
          <c:y val="9.1880331364829745E-2"/>
          <c:w val="0.6842075509792046"/>
          <c:h val="0.6948982939632578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Retirement</c:v>
                </c:pt>
              </c:strCache>
            </c:strRef>
          </c:tx>
          <c:explosion val="8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2000-09</c:v>
                </c:pt>
                <c:pt idx="1">
                  <c:v>2010-19</c:v>
                </c:pt>
                <c:pt idx="2">
                  <c:v>2020-29</c:v>
                </c:pt>
                <c:pt idx="3">
                  <c:v>2030-39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45.4</c:v>
                </c:pt>
                <c:pt idx="2">
                  <c:v>21.7</c:v>
                </c:pt>
                <c:pt idx="3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8231778719967648"/>
          <c:y val="0.46837700951443684"/>
          <c:w val="0.20229759741570771"/>
          <c:h val="0.3278813976377972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2777" cy="465615"/>
          </a:xfrm>
          <a:prstGeom prst="rect">
            <a:avLst/>
          </a:prstGeom>
        </p:spPr>
        <p:txBody>
          <a:bodyPr vert="horz" lIns="92270" tIns="46135" rIns="92270" bIns="461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529" y="0"/>
            <a:ext cx="3042776" cy="465615"/>
          </a:xfrm>
          <a:prstGeom prst="rect">
            <a:avLst/>
          </a:prstGeom>
        </p:spPr>
        <p:txBody>
          <a:bodyPr vert="horz" lIns="92270" tIns="46135" rIns="92270" bIns="46135" rtlCol="0"/>
          <a:lstStyle>
            <a:lvl1pPr algn="r">
              <a:defRPr sz="1200"/>
            </a:lvl1pPr>
          </a:lstStyle>
          <a:p>
            <a:fld id="{34E91500-ECD9-4A04-92DE-2B7B1193903D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8722"/>
            <a:ext cx="3042777" cy="465615"/>
          </a:xfrm>
          <a:prstGeom prst="rect">
            <a:avLst/>
          </a:prstGeom>
        </p:spPr>
        <p:txBody>
          <a:bodyPr vert="horz" lIns="92270" tIns="46135" rIns="92270" bIns="46135" rtlCol="0" anchor="b"/>
          <a:lstStyle>
            <a:lvl1pPr algn="l">
              <a:defRPr sz="1200"/>
            </a:lvl1pPr>
          </a:lstStyle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529" y="8838722"/>
            <a:ext cx="3042776" cy="465615"/>
          </a:xfrm>
          <a:prstGeom prst="rect">
            <a:avLst/>
          </a:prstGeom>
        </p:spPr>
        <p:txBody>
          <a:bodyPr vert="horz" lIns="92270" tIns="46135" rIns="92270" bIns="46135" rtlCol="0" anchor="b"/>
          <a:lstStyle>
            <a:lvl1pPr algn="r">
              <a:defRPr sz="1200"/>
            </a:lvl1pPr>
          </a:lstStyle>
          <a:p>
            <a:fld id="{151D87CB-7B28-4EAB-9612-76D36612D6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592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8" cy="465296"/>
          </a:xfrm>
          <a:prstGeom prst="rect">
            <a:avLst/>
          </a:prstGeom>
        </p:spPr>
        <p:txBody>
          <a:bodyPr vert="horz" lIns="93285" tIns="46643" rIns="93285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0"/>
            <a:ext cx="3041968" cy="465296"/>
          </a:xfrm>
          <a:prstGeom prst="rect">
            <a:avLst/>
          </a:prstGeom>
        </p:spPr>
        <p:txBody>
          <a:bodyPr vert="horz" lIns="93285" tIns="46643" rIns="93285" bIns="46643" rtlCol="0"/>
          <a:lstStyle>
            <a:lvl1pPr algn="r">
              <a:defRPr sz="1200"/>
            </a:lvl1pPr>
          </a:lstStyle>
          <a:p>
            <a:fld id="{E193DB57-86D3-46EB-9CB0-A13508454657}" type="datetimeFigureOut">
              <a:rPr lang="en-US" smtClean="0"/>
              <a:pPr/>
              <a:t>4/7/2014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5" tIns="46643" rIns="93285" bIns="466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5" tIns="46643" rIns="93285" bIns="46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8" cy="465296"/>
          </a:xfrm>
          <a:prstGeom prst="rect">
            <a:avLst/>
          </a:prstGeom>
        </p:spPr>
        <p:txBody>
          <a:bodyPr vert="horz" lIns="93285" tIns="46643" rIns="93285" bIns="46643" rtlCol="0" anchor="b"/>
          <a:lstStyle>
            <a:lvl1pPr algn="l">
              <a:defRPr sz="1200"/>
            </a:lvl1pPr>
          </a:lstStyle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8" cy="465296"/>
          </a:xfrm>
          <a:prstGeom prst="rect">
            <a:avLst/>
          </a:prstGeom>
        </p:spPr>
        <p:txBody>
          <a:bodyPr vert="horz" lIns="93285" tIns="46643" rIns="93285" bIns="46643" rtlCol="0" anchor="b"/>
          <a:lstStyle>
            <a:lvl1pPr algn="r">
              <a:defRPr sz="1200"/>
            </a:lvl1pPr>
          </a:lstStyle>
          <a:p>
            <a:fld id="{D8E3881C-AADF-474A-8A30-471CE3D69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04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993" y="4420314"/>
            <a:ext cx="5615940" cy="3207493"/>
          </a:xfrm>
        </p:spPr>
        <p:txBody>
          <a:bodyPr>
            <a:normAutofit/>
          </a:bodyPr>
          <a:lstStyle/>
          <a:p>
            <a:pPr defTabSz="922703">
              <a:defRPr/>
            </a:pPr>
            <a:endParaRPr lang="en-US" dirty="0" smtClean="0"/>
          </a:p>
          <a:p>
            <a:pPr defTabSz="922703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1113" y="698500"/>
            <a:ext cx="4459287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22703">
              <a:defRPr/>
            </a:pPr>
            <a:endParaRPr lang="en-US" baseline="0" dirty="0" smtClean="0"/>
          </a:p>
          <a:p>
            <a:pPr marL="0" lvl="1" defTabSz="922703">
              <a:defRPr/>
            </a:pPr>
            <a:endParaRPr lang="en-US" baseline="0" dirty="0" smtClean="0"/>
          </a:p>
          <a:p>
            <a:pPr marL="0" lvl="1" defTabSz="922703">
              <a:defRPr/>
            </a:pPr>
            <a:endParaRPr lang="en-US" baseline="0" dirty="0" smtClean="0"/>
          </a:p>
          <a:p>
            <a:pPr marL="0" lvl="1" defTabSz="922703">
              <a:defRPr/>
            </a:pPr>
            <a:endParaRPr lang="en-US" dirty="0" smtClean="0"/>
          </a:p>
          <a:p>
            <a:pPr marL="0" lvl="1" defTabSz="922703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2703">
              <a:buFont typeface="Arial" pitchFamily="34" charset="0"/>
              <a:buChar char="•"/>
              <a:defRPr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IFLA 2008 PRESENTATION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3881C-AADF-474A-8A30-471CE3D692F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77344-D568-4F82-95A0-2ACD600141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391400" cy="495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Why Mentoring Matters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i="1" dirty="0" smtClean="0"/>
              <a:t>BY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Shin  Freedman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>
                <a:solidFill>
                  <a:schemeClr val="accent6"/>
                </a:solidFill>
              </a:rPr>
              <a:t>Presentation at </a:t>
            </a:r>
            <a:br>
              <a:rPr lang="en-US" sz="2700" dirty="0" smtClean="0">
                <a:solidFill>
                  <a:schemeClr val="accent6"/>
                </a:solidFill>
              </a:rPr>
            </a:br>
            <a:r>
              <a:rPr lang="en-US" sz="2700" dirty="0" smtClean="0">
                <a:solidFill>
                  <a:schemeClr val="accent6"/>
                </a:solidFill>
              </a:rPr>
              <a:t>University of massachusetts Libraries amherst, MA. </a:t>
            </a:r>
            <a:br>
              <a:rPr lang="en-US" sz="2700" dirty="0" smtClean="0">
                <a:solidFill>
                  <a:schemeClr val="accent6"/>
                </a:solidFill>
              </a:rPr>
            </a:br>
            <a:r>
              <a:rPr lang="en-US" sz="2800" b="1" dirty="0" smtClean="0">
                <a:solidFill>
                  <a:schemeClr val="accent6"/>
                </a:solidFill>
              </a:rPr>
              <a:t>7/23/2010</a:t>
            </a:r>
            <a:endParaRPr lang="en-US" sz="27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638800"/>
            <a:ext cx="3962400" cy="838200"/>
          </a:xfrm>
        </p:spPr>
        <p:txBody>
          <a:bodyPr>
            <a:normAutofit fontScale="55000" lnSpcReduction="20000"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	</a:t>
            </a:r>
            <a:endParaRPr lang="en-US" sz="4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advTm="7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4114800" cy="3048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33CC"/>
                </a:solidFill>
              </a:rPr>
              <a:t>Mentoring</a:t>
            </a:r>
            <a:r>
              <a:rPr lang="en-US" sz="3200" b="1" dirty="0"/>
              <a:t> provides organizational and directional guidance</a:t>
            </a:r>
            <a:r>
              <a:rPr lang="en-US" sz="3200" b="1" dirty="0" smtClean="0"/>
              <a:t>.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33CC"/>
                </a:solidFill>
              </a:rPr>
              <a:t>Coaching </a:t>
            </a:r>
            <a:r>
              <a:rPr lang="en-US" sz="3200" b="1" dirty="0"/>
              <a:t>will keep you focused on honing the skills to follow the guidance you chose to pursue.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Mentoring vs. Coaching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Attempts to modify other’s actions through:</a:t>
            </a:r>
          </a:p>
          <a:p>
            <a:pPr lvl="2"/>
            <a:r>
              <a:rPr lang="en-US" sz="3200" b="1" dirty="0" smtClean="0"/>
              <a:t>Short term instruction</a:t>
            </a:r>
          </a:p>
          <a:p>
            <a:pPr lvl="2"/>
            <a:r>
              <a:rPr lang="en-US" sz="3200" b="1" dirty="0" smtClean="0"/>
              <a:t>Focus on tasks</a:t>
            </a:r>
          </a:p>
          <a:p>
            <a:pPr lvl="2"/>
            <a:r>
              <a:rPr lang="en-US" sz="3200" b="1" dirty="0" smtClean="0"/>
              <a:t>Skill development</a:t>
            </a:r>
          </a:p>
          <a:p>
            <a:pPr lvl="1"/>
            <a:r>
              <a:rPr lang="en-US" sz="3200" b="1" dirty="0" smtClean="0"/>
              <a:t>The Coach has a vested interest in the success of those being coached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3962400" cy="3810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Reality of Mentoring: </a:t>
            </a:r>
            <a:br>
              <a:rPr lang="en-US" dirty="0" smtClean="0"/>
            </a:br>
            <a:r>
              <a:rPr lang="en-US" dirty="0" smtClean="0"/>
              <a:t>Organizational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26% of USA research libraries have formal mentoring programs*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17% of UK academic and public libraries have formal mentoring initiatives*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 the USA, most academic library mentoring started out as an informal mentoring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(Source: Ritchie and Genoni, 1999)</a:t>
            </a:r>
          </a:p>
          <a:p>
            <a:endParaRPr lang="en-US" dirty="0" smtClean="0"/>
          </a:p>
          <a:p>
            <a:pPr lvl="8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4114800" cy="3048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215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838200"/>
          </a:xfrm>
        </p:spPr>
        <p:txBody>
          <a:bodyPr/>
          <a:lstStyle/>
          <a:p>
            <a:r>
              <a:rPr lang="en-US" dirty="0" smtClean="0"/>
              <a:t>Mentoring in ACTION.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Brown University --</a:t>
            </a:r>
            <a:r>
              <a:rPr lang="en-US" sz="2400" dirty="0" smtClean="0">
                <a:latin typeface="+mj-lt"/>
              </a:rPr>
              <a:t>Mentoring Monday Series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California State Univ.–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Resource Team Mentoring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Colorado State University - </a:t>
            </a:r>
            <a:r>
              <a:rPr lang="en-US" sz="2400" dirty="0" smtClean="0">
                <a:latin typeface="+mj-lt"/>
              </a:rPr>
              <a:t>Peer mentoring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Kansas University Libraries </a:t>
            </a:r>
            <a:r>
              <a:rPr lang="en-US" sz="2400" b="1" dirty="0" smtClean="0">
                <a:solidFill>
                  <a:srgbClr val="FF9900"/>
                </a:solidFill>
                <a:latin typeface="+mj-lt"/>
              </a:rPr>
              <a:t>–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Formal Peer Mentoring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Kansas State University - </a:t>
            </a:r>
            <a:r>
              <a:rPr lang="en-US" sz="2400" b="1" dirty="0" smtClean="0">
                <a:solidFill>
                  <a:schemeClr val="tx1"/>
                </a:solidFill>
              </a:rPr>
              <a:t>P&amp;T support, Formal, </a:t>
            </a:r>
            <a:endParaRPr lang="en-US" sz="2400" b="1" dirty="0" smtClean="0">
              <a:solidFill>
                <a:srgbClr val="FF990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Louisiana State University–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P&amp;T support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Univ. of Iowa Libraries –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Communities of Practice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9900"/>
                </a:solidFill>
                <a:latin typeface="+mj-lt"/>
              </a:rPr>
              <a:t>University of Delaware Libraries --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develop management skills and To help career direction change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3886200" cy="304800"/>
          </a:xfrm>
        </p:spPr>
        <p:txBody>
          <a:bodyPr/>
          <a:lstStyle/>
          <a:p>
            <a:r>
              <a:rPr lang="en-US" dirty="0" smtClean="0"/>
              <a:t>7/23/10 UMass Libraries Mentors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86600" cy="838200"/>
          </a:xfrm>
        </p:spPr>
        <p:txBody>
          <a:bodyPr/>
          <a:lstStyle/>
          <a:p>
            <a:pPr algn="ctr"/>
            <a:r>
              <a:rPr lang="en-US" dirty="0" smtClean="0"/>
              <a:t>	Mentoring types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609600" y="6553201"/>
            <a:ext cx="4038600" cy="3048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143000"/>
          <a:ext cx="8241030" cy="5134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2678430"/>
                <a:gridCol w="5334000"/>
              </a:tblGrid>
              <a:tr h="14010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61925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Formal  ( Informal ) Mentoring</a:t>
                      </a:r>
                    </a:p>
                  </a:txBody>
                  <a:tcPr anchor="ctr" anchorCtr="1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Informal mentoring relationships are those that happen spontaneously based on mutual respect, rapport, and relationships. </a:t>
                      </a:r>
                    </a:p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Structured v. Spontaneously.</a:t>
                      </a:r>
                    </a:p>
                  </a:txBody>
                  <a:tcPr anchor="ctr" anchorCtr="1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908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Peer Mentoring</a:t>
                      </a: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A process where there is mutual involvement in encouraging and enhancing learning and development between two peers.</a:t>
                      </a:r>
                    </a:p>
                  </a:txBody>
                  <a:tcPr anchor="ctr" anchorCtr="1" horzOverflow="overflow"/>
                </a:tc>
              </a:tr>
              <a:tr h="1218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Group Mentoring</a:t>
                      </a:r>
                    </a:p>
                  </a:txBody>
                  <a:tcPr anchor="ctr" anchorCtr="1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   A group influence that emerges from the social     norms and roles that are characteristic of a specific group and results in the career enhancements of an individual member.</a:t>
                      </a:r>
                    </a:p>
                  </a:txBody>
                  <a:tcPr anchor="ctr" anchorCtr="1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247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Self-Directed Mentoring</a:t>
                      </a: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4340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  A mentee is responsible and proactive about his/her own professional development by seeking mentoring. </a:t>
                      </a: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</p:spTree>
  </p:cSld>
  <p:clrMapOvr>
    <a:masterClrMapping/>
  </p:clrMapOvr>
  <p:transition advTm="136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14400"/>
          </a:xfrm>
        </p:spPr>
        <p:txBody>
          <a:bodyPr/>
          <a:lstStyle/>
          <a:p>
            <a:r>
              <a:rPr lang="en-US" dirty="0" smtClean="0"/>
              <a:t>Mentoring focus by career stages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850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53"/>
                <a:gridCol w="2492541"/>
                <a:gridCol w="407870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Career Stage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Professional Development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Mentoring Focus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New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Librarian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Library functional area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Library administration &amp; procedures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Library procedures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University Procedures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Guidance &amp; Support</a:t>
                      </a:r>
                    </a:p>
                  </a:txBody>
                  <a:tcPr marL="68580" marR="68580" marT="0" marB="0"/>
                </a:tc>
              </a:tr>
              <a:tr h="86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Reappointment – Tenure track librarian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Professional service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Continuing scholarship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Higher degrees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Tenure File Preparation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Professional Service Committee membership</a:t>
                      </a:r>
                    </a:p>
                  </a:txBody>
                  <a:tcPr marL="68580" marR="68580" marT="0" marB="0"/>
                </a:tc>
              </a:tr>
              <a:tr h="1429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Mid-Career-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Promotion &amp; Tenure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Campus Committee Works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Professional service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Continuing scholarship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Library &amp; University policy &amp; procedures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Union Governance Profile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Leadership position in professional association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Networking with professional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</a:rPr>
                        <a:t>associations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endParaRPr lang="en-US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66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Career Retirement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Mentoring activity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Mentoring activities</a:t>
                      </a:r>
                    </a:p>
                  </a:txBody>
                  <a:tcPr marL="68580" marR="68580" marT="0" marB="0"/>
                </a:tc>
              </a:tr>
              <a:tr h="866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Paraprofessional &amp; LIS  Students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Involvement in professional association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latin typeface="Times New Roman"/>
                          <a:ea typeface="Calibri"/>
                        </a:rPr>
                        <a:t>Guidance &amp; support of library professional organizations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53200"/>
            <a:ext cx="3886200" cy="449263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6096000"/>
            <a:ext cx="845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The relationship between career stage, professional development, and mentoring focus </a:t>
            </a:r>
            <a:endParaRPr lang="en-US" sz="1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3000" dirty="0" smtClean="0"/>
              <a:t>Mentoring Relationship –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Promotes positive library atmosphere,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Enriches leadership development,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Nurtures commitment &amp; power of collaboration,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Fosters retention of outstanding academic librarians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Enhances self-renewal through the joy of librarianship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Understanding of a library organization/position in a bigger university context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b="1" dirty="0" smtClean="0"/>
              <a:t>Enhances workplace satisfaction and retention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477001"/>
            <a:ext cx="4267200" cy="3810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8229600" cy="838200"/>
          </a:xfrm>
          <a:prstGeom prst="rect">
            <a:avLst/>
          </a:prstGeom>
        </p:spPr>
        <p:txBody>
          <a:bodyPr vert="horz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Benefits of Mentoring </a:t>
            </a:r>
            <a:r>
              <a:rPr lang="en-US" sz="3600" dirty="0" smtClean="0"/>
              <a:t>for the Organization</a:t>
            </a: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/>
              <a:t>Contributes to the growth of future leaders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/>
              <a:t>Demonstrates leadership potential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/>
              <a:t>Enhances self-renewal through the joy of librarianship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/>
              <a:t>Guides how to succeed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/>
              <a:t>Transfers knowledge &amp; experience  in the Mentor’s field of librarianship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Gains satisfaction and fulfillment from helping a colleague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Learns from and enjoys the interaction with next generation of academic librarians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4267200" cy="3048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Benefits of Mentoring For the Mentor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Benefits of Mentoring For the Protégés: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389120"/>
          </a:xfrm>
        </p:spPr>
        <p:txBody>
          <a:bodyPr>
            <a:normAutofit/>
          </a:bodyPr>
          <a:lstStyle/>
          <a:p>
            <a:pPr marL="511175" lvl="1" indent="-53975"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 marL="511175" lvl="1" indent="-53975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Creates safe and supportive workplace environment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Allows exposure to new ideas, thoughts, experiences and knowledge.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Develops contacts 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Grows professionally and personally </a:t>
            </a:r>
          </a:p>
          <a:p>
            <a:pPr marL="511175" lvl="1" indent="-53975"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Allows risk taking in a safe environment</a:t>
            </a:r>
          </a:p>
          <a:p>
            <a:pPr marL="511175" lvl="1" indent="-53975"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62000" y="6400800"/>
            <a:ext cx="4419600" cy="2286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00600" y="1447800"/>
            <a:ext cx="4343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278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686800" cy="3886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Reframe mentoring types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dirty="0" smtClean="0">
                <a:latin typeface="+mj-lt"/>
              </a:rPr>
              <a:t>Multiple mentors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dirty="0" smtClean="0">
                <a:latin typeface="+mj-lt"/>
              </a:rPr>
              <a:t>Reverse mentoring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dirty="0" smtClean="0">
                <a:latin typeface="+mj-lt"/>
              </a:rPr>
              <a:t>Self-initiated mentoring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b="1" dirty="0" smtClean="0"/>
              <a:t>Shared learning mentoring</a:t>
            </a:r>
            <a:endParaRPr lang="en-US" sz="4000" b="1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8401"/>
            <a:ext cx="4419600" cy="2286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 advTm="582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Mentor’s image     Then.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1"/>
            <a:ext cx="4114800" cy="3810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Documents and Settings\sfreedm\My Documents\My Pictures\mentorandtelemachu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524000"/>
            <a:ext cx="4038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/>
              <a:t>In Summary. . . </a:t>
            </a:r>
            <a:br>
              <a:rPr lang="en-US" sz="3200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37125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600" b="1" i="1" dirty="0" smtClean="0"/>
              <a:t>Organizational Vision &amp; Goals for Mentoring Program</a:t>
            </a:r>
          </a:p>
          <a:p>
            <a:pPr lvl="1">
              <a:buFont typeface="Wingdings" pitchFamily="2" charset="2"/>
              <a:buChar char="§"/>
            </a:pPr>
            <a:endParaRPr lang="en-US" sz="2600" b="1" i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Examination of the context of career stage, learning  and Mentoring focus</a:t>
            </a:r>
          </a:p>
          <a:p>
            <a:pPr lvl="2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Reconceptualization of mentoring type and activity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 smtClean="0"/>
              <a:t>Shift focus from traditional to group, peer, self-directed, and multiple mentors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 smtClean="0"/>
              <a:t>Learn from less experienced colleagues</a:t>
            </a:r>
          </a:p>
          <a:p>
            <a:pPr lvl="2">
              <a:buFont typeface="Wingdings" pitchFamily="2" charset="2"/>
              <a:buChar char="§"/>
            </a:pPr>
            <a:endParaRPr lang="en-US" sz="2600" i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Needs analysis for professional development by Mentor -</a:t>
            </a:r>
            <a:r>
              <a:rPr lang="en-US" sz="2600" i="1" dirty="0" smtClean="0"/>
              <a:t>clear goals and objectives &amp; SWOT analysis</a:t>
            </a:r>
          </a:p>
          <a:p>
            <a:pPr lvl="1">
              <a:buFont typeface="Wingdings" pitchFamily="2" charset="2"/>
              <a:buChar char="§"/>
            </a:pP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endParaRPr lang="en-US" b="1" i="1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8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" y="6400800"/>
            <a:ext cx="4343400" cy="212725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</p:spTree>
  </p:cSld>
  <p:clrMapOvr>
    <a:masterClrMapping/>
  </p:clrMapOvr>
  <p:transition advTm="123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525963"/>
          </a:xfrm>
        </p:spPr>
        <p:txBody>
          <a:bodyPr>
            <a:normAutofit/>
          </a:bodyPr>
          <a:lstStyle/>
          <a:p>
            <a:pPr lvl="1"/>
            <a:endParaRPr lang="en-US" sz="3200" dirty="0" smtClean="0">
              <a:latin typeface="+mj-lt"/>
            </a:endParaRPr>
          </a:p>
          <a:p>
            <a:pPr algn="ctr">
              <a:buNone/>
            </a:pPr>
            <a:r>
              <a:rPr lang="en-US" sz="4400" dirty="0" smtClean="0">
                <a:latin typeface="+mj-lt"/>
              </a:rPr>
              <a:t>Q &amp; A.</a:t>
            </a:r>
          </a:p>
          <a:p>
            <a:pPr lvl="1">
              <a:buNone/>
            </a:pPr>
            <a:endParaRPr lang="en-US" sz="3200" dirty="0" smtClean="0">
              <a:latin typeface="+mj-lt"/>
            </a:endParaRPr>
          </a:p>
          <a:p>
            <a:pPr algn="ctr">
              <a:buNone/>
            </a:pPr>
            <a:r>
              <a:rPr lang="en-US" sz="3600" dirty="0" smtClean="0">
                <a:latin typeface="+mj-lt"/>
              </a:rPr>
              <a:t>Thank you</a:t>
            </a:r>
            <a:endParaRPr lang="en-US" sz="3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10800000" flipV="1">
            <a:off x="990600" y="6446517"/>
            <a:ext cx="4191000" cy="106682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pic>
        <p:nvPicPr>
          <p:cNvPr id="7" name="Picture 6" descr="question-ma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57200"/>
            <a:ext cx="1143000" cy="1371600"/>
          </a:xfrm>
          <a:prstGeom prst="rect">
            <a:avLst/>
          </a:prstGeom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dirty="0" smtClean="0"/>
              <a:t>“Finding a mentor is the most important strategy for climbing the professional ladder”</a:t>
            </a:r>
          </a:p>
          <a:p>
            <a:pPr lvl="1">
              <a:buNone/>
            </a:pPr>
            <a:r>
              <a:rPr lang="en-US" sz="3600" dirty="0" smtClean="0"/>
              <a:t>					</a:t>
            </a:r>
            <a:r>
              <a:rPr lang="en-US" sz="3200" dirty="0" smtClean="0"/>
              <a:t>- </a:t>
            </a:r>
            <a:r>
              <a:rPr lang="en-US" sz="2400" dirty="0" smtClean="0"/>
              <a:t>Rawlins &amp; Rawlins, 1983</a:t>
            </a: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0800000" flipV="1">
            <a:off x="1016609" y="5869471"/>
            <a:ext cx="4191000" cy="377666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advTm="92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838200"/>
          </a:xfrm>
        </p:spPr>
        <p:txBody>
          <a:bodyPr/>
          <a:lstStyle/>
          <a:p>
            <a:r>
              <a:rPr lang="en-US" dirty="0" smtClean="0"/>
              <a:t>Mentor’s image, Now.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 descr="trailguid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600200"/>
            <a:ext cx="5562599" cy="411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Librarian Workforce Trends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95800" cy="46482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</a:t>
            </a:r>
          </a:p>
          <a:p>
            <a:pPr>
              <a:buNone/>
            </a:pPr>
            <a:r>
              <a:rPr lang="en-US" sz="1600" dirty="0" smtClean="0"/>
              <a:t> 	(Source: Mary Jo Lynch, </a:t>
            </a:r>
            <a:r>
              <a:rPr lang="en-US" sz="1600" i="1" dirty="0" smtClean="0"/>
              <a:t>et al, 2005 Retirement &amp; Recruitment)</a:t>
            </a:r>
            <a:endParaRPr lang="en-US" sz="1600" dirty="0" smtClean="0"/>
          </a:p>
          <a:p>
            <a:pPr>
              <a:buNone/>
            </a:pPr>
            <a:endParaRPr lang="en-US" sz="15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219200"/>
            <a:ext cx="3505200" cy="502919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50% of librarians will reach age 65 in 2010-19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Projected retirement of librarians will peak  in 2014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Changes in technology require changes in librarians’ required skills</a:t>
            </a:r>
          </a:p>
          <a:p>
            <a:pPr>
              <a:buFont typeface="Wingdings" pitchFamily="2" charset="2"/>
              <a:buChar char="ü"/>
            </a:pPr>
            <a:endParaRPr lang="en-US" sz="3200" dirty="0" smtClean="0"/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A need to renew and engage librarians throughout their career stages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495800" cy="2286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304800" y="1219200"/>
          <a:ext cx="495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43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r>
              <a:rPr lang="en-US" dirty="0" smtClean="0"/>
              <a:t>Pressures we’re facing now.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848600" cy="4953000"/>
          </a:xfr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endParaRPr lang="en-US" sz="2600" dirty="0" smtClean="0"/>
          </a:p>
          <a:p>
            <a:r>
              <a:rPr lang="en-US" sz="2600" b="1" dirty="0" smtClean="0"/>
              <a:t>The Economy</a:t>
            </a:r>
          </a:p>
          <a:p>
            <a:pPr lvl="1"/>
            <a:r>
              <a:rPr lang="en-US" sz="2600" b="1" dirty="0" smtClean="0"/>
              <a:t>Can libraries afford a workforce with obsolete skills?</a:t>
            </a:r>
          </a:p>
          <a:p>
            <a:pPr lvl="1"/>
            <a:r>
              <a:rPr lang="en-US" sz="2600" b="1" dirty="0" smtClean="0"/>
              <a:t>How can libraries invest in staff development?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The Students</a:t>
            </a:r>
          </a:p>
          <a:p>
            <a:pPr lvl="1"/>
            <a:r>
              <a:rPr lang="en-US" sz="2600" b="1" dirty="0" smtClean="0"/>
              <a:t>Multiple generations of students</a:t>
            </a:r>
          </a:p>
          <a:p>
            <a:pPr lvl="1"/>
            <a:r>
              <a:rPr lang="en-US" sz="2600" b="1" dirty="0" smtClean="0"/>
              <a:t>Tech savvy millennial students</a:t>
            </a:r>
          </a:p>
          <a:p>
            <a:pPr lvl="1"/>
            <a:endParaRPr lang="en-US" sz="2600" b="1" dirty="0" smtClean="0"/>
          </a:p>
          <a:p>
            <a:r>
              <a:rPr lang="en-US" sz="2600" b="1" dirty="0" smtClean="0"/>
              <a:t>Technology</a:t>
            </a:r>
          </a:p>
          <a:p>
            <a:pPr lvl="1"/>
            <a:r>
              <a:rPr lang="en-US" sz="2600" b="1" dirty="0" smtClean="0"/>
              <a:t>Library portal lags student needs</a:t>
            </a:r>
          </a:p>
          <a:p>
            <a:pPr lvl="1"/>
            <a:r>
              <a:rPr lang="en-US" sz="2600" b="1" dirty="0" smtClean="0"/>
              <a:t>Social networking  tools impact on access and delivery</a:t>
            </a:r>
          </a:p>
          <a:p>
            <a:pPr lvl="1"/>
            <a:endParaRPr lang="en-US" sz="2600" b="1" dirty="0" smtClean="0"/>
          </a:p>
          <a:p>
            <a:r>
              <a:rPr lang="en-US" sz="1600" b="1" dirty="0" smtClean="0"/>
              <a:t>(Source: 2009  ACRL Environmental Scan)</a:t>
            </a:r>
          </a:p>
          <a:p>
            <a:pPr>
              <a:buNone/>
            </a:pP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3886200" cy="2286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15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scanning tells 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Shift in Workforce Profile in Academic Libraries </a:t>
            </a:r>
          </a:p>
          <a:p>
            <a:pPr lvl="2">
              <a:buNone/>
            </a:pPr>
            <a:r>
              <a:rPr lang="en-US" sz="3600" dirty="0" smtClean="0"/>
              <a:t>–Diversity in academic libraries</a:t>
            </a:r>
          </a:p>
          <a:p>
            <a:pPr lvl="2">
              <a:buNone/>
            </a:pPr>
            <a:r>
              <a:rPr lang="en-US" sz="3600" dirty="0" smtClean="0"/>
              <a:t>-- Multi-cultural awareness</a:t>
            </a:r>
          </a:p>
          <a:p>
            <a:pPr lvl="2">
              <a:buNone/>
            </a:pPr>
            <a:r>
              <a:rPr lang="en-US" sz="3600" dirty="0" smtClean="0"/>
              <a:t>-- Multi-generational students populations</a:t>
            </a:r>
          </a:p>
          <a:p>
            <a:pPr lvl="2">
              <a:buNone/>
            </a:pPr>
            <a:r>
              <a:rPr lang="en-US" sz="3600" dirty="0" smtClean="0"/>
              <a:t>-- Diverse social interaction norms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248401"/>
            <a:ext cx="4114800" cy="228600"/>
          </a:xfrm>
        </p:spPr>
        <p:txBody>
          <a:bodyPr/>
          <a:lstStyle/>
          <a:p>
            <a:r>
              <a:rPr lang="en-US" dirty="0" smtClean="0"/>
              <a:t>7/23/10 UMass Libraries Mentors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People are often reluctant to volunteer to be mentors because they feel that mentors are “super beings”</a:t>
            </a:r>
          </a:p>
          <a:p>
            <a:pPr lvl="1"/>
            <a:endParaRPr lang="en-US" dirty="0" smtClean="0"/>
          </a:p>
          <a:p>
            <a:pPr lvl="1"/>
            <a:r>
              <a:rPr lang="en-US" b="1" i="1" dirty="0" smtClean="0"/>
              <a:t>THIS IS NOT THE CASE……..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b="1" dirty="0" smtClean="0"/>
              <a:t>Provides a way for:</a:t>
            </a:r>
          </a:p>
          <a:p>
            <a:pPr lvl="3"/>
            <a:r>
              <a:rPr lang="en-US" sz="3200" b="1" dirty="0" smtClean="0"/>
              <a:t>Continuing education activities</a:t>
            </a:r>
          </a:p>
          <a:p>
            <a:pPr lvl="3"/>
            <a:r>
              <a:rPr lang="en-US" sz="3200" b="1" dirty="0" smtClean="0"/>
              <a:t>Supporting protégés during transitional career stages</a:t>
            </a:r>
          </a:p>
          <a:p>
            <a:pPr lvl="3"/>
            <a:r>
              <a:rPr lang="en-US" sz="3200" b="1" dirty="0" smtClean="0"/>
              <a:t>Networking opportunities</a:t>
            </a:r>
          </a:p>
          <a:p>
            <a:pPr lvl="3"/>
            <a:r>
              <a:rPr lang="en-US" sz="3200" b="1" dirty="0" smtClean="0"/>
              <a:t>New skills learning</a:t>
            </a:r>
          </a:p>
          <a:p>
            <a:pPr lvl="3"/>
            <a:r>
              <a:rPr lang="en-US" sz="3200" b="1" dirty="0" smtClean="0"/>
              <a:t>Looking for opportunities to complement the lack of formal developmental initiatives in the libraries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4114800" cy="304800"/>
          </a:xfrm>
        </p:spPr>
        <p:txBody>
          <a:bodyPr/>
          <a:lstStyle/>
          <a:p>
            <a:r>
              <a:rPr lang="en-US" dirty="0" smtClean="0"/>
              <a:t>7/23/2010 UMASS Libraries - Workshop on Mentoring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7344-D568-4F82-95A0-2ACD6001412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advTm="134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1081</Words>
  <Application>Microsoft Office PowerPoint</Application>
  <PresentationFormat>On-screen Show (4:3)</PresentationFormat>
  <Paragraphs>287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 Why Mentoring Matters   BY Shin  Freedman  Presentation at  University of massachusetts Libraries amherst, MA.  7/23/2010</vt:lpstr>
      <vt:lpstr>Mentor’s image     Then. . .</vt:lpstr>
      <vt:lpstr>PowerPoint Presentation</vt:lpstr>
      <vt:lpstr>Mentor’s image, Now. . .</vt:lpstr>
      <vt:lpstr>Librarian Workforce Trends</vt:lpstr>
      <vt:lpstr>Pressures we’re facing now. . .</vt:lpstr>
      <vt:lpstr>Environmental scanning tells  . . .</vt:lpstr>
      <vt:lpstr>Mentoring</vt:lpstr>
      <vt:lpstr>Mentoring</vt:lpstr>
      <vt:lpstr>Mentoring vs. Coaching</vt:lpstr>
      <vt:lpstr>Coaching. . . </vt:lpstr>
      <vt:lpstr>Reality of Mentoring:  Organizational perspective</vt:lpstr>
      <vt:lpstr>Mentoring in ACTION. . .</vt:lpstr>
      <vt:lpstr> Mentoring types</vt:lpstr>
      <vt:lpstr>Mentoring focus by career stages</vt:lpstr>
      <vt:lpstr>PowerPoint Presentation</vt:lpstr>
      <vt:lpstr>Benefits of Mentoring For the Mentor  </vt:lpstr>
      <vt:lpstr>Benefits of Mentoring For the Protégés:  </vt:lpstr>
      <vt:lpstr>Something to think about</vt:lpstr>
      <vt:lpstr>In Summary. . .  </vt:lpstr>
      <vt:lpstr>PowerPoint Presentation</vt:lpstr>
    </vt:vector>
  </TitlesOfParts>
  <Company>Framingham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Mentoring by Shin Freedman</dc:title>
  <dc:creator>sfreedm</dc:creator>
  <cp:lastModifiedBy>Paulina Borrego</cp:lastModifiedBy>
  <cp:revision>198</cp:revision>
  <dcterms:created xsi:type="dcterms:W3CDTF">2008-08-01T16:44:37Z</dcterms:created>
  <dcterms:modified xsi:type="dcterms:W3CDTF">2014-04-07T13:21:52Z</dcterms:modified>
</cp:coreProperties>
</file>